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1"/>
  </p:sldMasterIdLst>
  <p:notesMasterIdLst>
    <p:notesMasterId r:id="rId17"/>
  </p:notesMasterIdLst>
  <p:sldIdLst>
    <p:sldId id="262" r:id="rId2"/>
    <p:sldId id="308" r:id="rId3"/>
    <p:sldId id="310" r:id="rId4"/>
    <p:sldId id="313" r:id="rId5"/>
    <p:sldId id="325" r:id="rId6"/>
    <p:sldId id="314" r:id="rId7"/>
    <p:sldId id="311" r:id="rId8"/>
    <p:sldId id="327" r:id="rId9"/>
    <p:sldId id="312" r:id="rId10"/>
    <p:sldId id="319" r:id="rId11"/>
    <p:sldId id="324" r:id="rId12"/>
    <p:sldId id="318" r:id="rId13"/>
    <p:sldId id="315" r:id="rId14"/>
    <p:sldId id="326" r:id="rId15"/>
    <p:sldId id="32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406900-E66C-5C8C-C6F8-BAD5FD8CD5AA}" name="Vicky Parr" initials="VP" userId="S::vicky.parr@visitengland.org::96cd1ae6-1f98-4e44-9a0b-c447354eb0cf" providerId="AD"/>
  <p188:author id="{02220E0E-962A-E8E0-84F0-718461E8F38C}" name="Flavia Messina" initials="FM" userId="S::Flavia.Messina@visitbritain.org::6c1078b1-1bc0-49ae-aa0a-688bceba3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cky Parr" initials="VP" lastIdx="1" clrIdx="0">
    <p:extLst>
      <p:ext uri="{19B8F6BF-5375-455C-9EA6-DF929625EA0E}">
        <p15:presenceInfo xmlns:p15="http://schemas.microsoft.com/office/powerpoint/2012/main" userId="S-1-5-21-1868586648-1928551740-1174482739-19093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742"/>
    <a:srgbClr val="E41F18"/>
    <a:srgbClr val="1E1541"/>
    <a:srgbClr val="100A3F"/>
    <a:srgbClr val="D52B88"/>
    <a:srgbClr val="FFE500"/>
    <a:srgbClr val="00A251"/>
    <a:srgbClr val="E9530E"/>
    <a:srgbClr val="EBF6EF"/>
    <a:srgbClr val="D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2" autoAdjust="0"/>
    <p:restoredTop sz="78882" autoAdjust="0"/>
  </p:normalViewPr>
  <p:slideViewPr>
    <p:cSldViewPr snapToGrid="0" snapToObjects="1">
      <p:cViewPr varScale="1">
        <p:scale>
          <a:sx n="114" d="100"/>
          <a:sy n="114" d="100"/>
        </p:scale>
        <p:origin x="306" y="102"/>
      </p:cViewPr>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00" d="100"/>
        <a:sy n="100" d="100"/>
      </p:scale>
      <p:origin x="0" y="-2184"/>
    </p:cViewPr>
  </p:sorterViewPr>
  <p:notesViewPr>
    <p:cSldViewPr snapToGrid="0" snapToObjects="1">
      <p:cViewPr varScale="1">
        <p:scale>
          <a:sx n="94" d="100"/>
          <a:sy n="94" d="100"/>
        </p:scale>
        <p:origin x="1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87BBC-725A-442B-997E-08AD6E1B53FF}" type="datetimeFigureOut">
              <a:rPr lang="en-GB" smtClean="0"/>
              <a:t>01/09/2023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9126F-7085-463A-90A1-101F872A91EF}" type="slidenum">
              <a:rPr lang="en-GB" smtClean="0"/>
              <a:t>‹#›</a:t>
            </a:fld>
            <a:endParaRPr lang="en-GB"/>
          </a:p>
        </p:txBody>
      </p:sp>
    </p:spTree>
    <p:extLst>
      <p:ext uri="{BB962C8B-B14F-4D97-AF65-F5344CB8AC3E}">
        <p14:creationId xmlns:p14="http://schemas.microsoft.com/office/powerpoint/2010/main" val="373899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click the icon</a:t>
            </a:r>
            <a:r>
              <a:rPr lang="en-US" b="1" dirty="0"/>
              <a:t> </a:t>
            </a:r>
            <a:r>
              <a:rPr lang="en-US" dirty="0"/>
              <a:t>to add image</a:t>
            </a:r>
          </a:p>
          <a:p>
            <a:r>
              <a:rPr lang="en-US" baseline="0" dirty="0"/>
              <a:t>Right click, Send to Back, Send to Back to place the picture in the background. </a:t>
            </a:r>
            <a:endParaRPr lang="en-US" dirty="0"/>
          </a:p>
        </p:txBody>
      </p:sp>
      <p:sp>
        <p:nvSpPr>
          <p:cNvPr id="4" name="Slide Number Placeholder 3"/>
          <p:cNvSpPr>
            <a:spLocks noGrp="1"/>
          </p:cNvSpPr>
          <p:nvPr>
            <p:ph type="sldNum" sz="quarter" idx="5"/>
          </p:nvPr>
        </p:nvSpPr>
        <p:spPr/>
        <p:txBody>
          <a:bodyPr/>
          <a:lstStyle/>
          <a:p>
            <a:fld id="{8C39126F-7085-463A-90A1-101F872A91EF}" type="slidenum">
              <a:rPr lang="en-GB" smtClean="0"/>
              <a:t>1</a:t>
            </a:fld>
            <a:endParaRPr lang="en-GB"/>
          </a:p>
        </p:txBody>
      </p:sp>
    </p:spTree>
    <p:extLst>
      <p:ext uri="{BB962C8B-B14F-4D97-AF65-F5344CB8AC3E}">
        <p14:creationId xmlns:p14="http://schemas.microsoft.com/office/powerpoint/2010/main" val="1313814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click the icon</a:t>
            </a:r>
            <a:r>
              <a:rPr lang="en-US" b="1" dirty="0"/>
              <a:t> </a:t>
            </a:r>
            <a:r>
              <a:rPr lang="en-US" dirty="0"/>
              <a:t>to add image</a:t>
            </a:r>
          </a:p>
          <a:p>
            <a:r>
              <a:rPr lang="en-US" baseline="0" dirty="0"/>
              <a:t>Right click, Send to Back, Send to Back to place the picture in the background. </a:t>
            </a:r>
            <a:endParaRPr lang="en-US" dirty="0"/>
          </a:p>
        </p:txBody>
      </p:sp>
      <p:sp>
        <p:nvSpPr>
          <p:cNvPr id="4" name="Slide Number Placeholder 3"/>
          <p:cNvSpPr>
            <a:spLocks noGrp="1"/>
          </p:cNvSpPr>
          <p:nvPr>
            <p:ph type="sldNum" sz="quarter" idx="5"/>
          </p:nvPr>
        </p:nvSpPr>
        <p:spPr/>
        <p:txBody>
          <a:bodyPr/>
          <a:lstStyle/>
          <a:p>
            <a:fld id="{8C39126F-7085-463A-90A1-101F872A91EF}" type="slidenum">
              <a:rPr lang="en-GB" smtClean="0"/>
              <a:t>11</a:t>
            </a:fld>
            <a:endParaRPr lang="en-GB"/>
          </a:p>
        </p:txBody>
      </p:sp>
    </p:spTree>
    <p:extLst>
      <p:ext uri="{BB962C8B-B14F-4D97-AF65-F5344CB8AC3E}">
        <p14:creationId xmlns:p14="http://schemas.microsoft.com/office/powerpoint/2010/main" val="176589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click the icon</a:t>
            </a:r>
            <a:r>
              <a:rPr lang="en-US" b="1" dirty="0"/>
              <a:t> </a:t>
            </a:r>
            <a:r>
              <a:rPr lang="en-US" dirty="0"/>
              <a:t>to add image</a:t>
            </a:r>
          </a:p>
          <a:p>
            <a:r>
              <a:rPr lang="en-US" baseline="0" dirty="0"/>
              <a:t>Right click, Send to Back, Send to Back to place the picture in the background. </a:t>
            </a:r>
            <a:endParaRPr lang="en-US" dirty="0"/>
          </a:p>
        </p:txBody>
      </p:sp>
      <p:sp>
        <p:nvSpPr>
          <p:cNvPr id="4" name="Slide Number Placeholder 3"/>
          <p:cNvSpPr>
            <a:spLocks noGrp="1"/>
          </p:cNvSpPr>
          <p:nvPr>
            <p:ph type="sldNum" sz="quarter" idx="5"/>
          </p:nvPr>
        </p:nvSpPr>
        <p:spPr/>
        <p:txBody>
          <a:bodyPr/>
          <a:lstStyle/>
          <a:p>
            <a:fld id="{8C39126F-7085-463A-90A1-101F872A91EF}" type="slidenum">
              <a:rPr lang="en-GB" smtClean="0"/>
              <a:t>12</a:t>
            </a:fld>
            <a:endParaRPr lang="en-GB"/>
          </a:p>
        </p:txBody>
      </p:sp>
    </p:spTree>
    <p:extLst>
      <p:ext uri="{BB962C8B-B14F-4D97-AF65-F5344CB8AC3E}">
        <p14:creationId xmlns:p14="http://schemas.microsoft.com/office/powerpoint/2010/main" val="185028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13</a:t>
            </a:fld>
            <a:endParaRPr lang="en-GB"/>
          </a:p>
        </p:txBody>
      </p:sp>
    </p:spTree>
    <p:extLst>
      <p:ext uri="{BB962C8B-B14F-4D97-AF65-F5344CB8AC3E}">
        <p14:creationId xmlns:p14="http://schemas.microsoft.com/office/powerpoint/2010/main" val="216819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14</a:t>
            </a:fld>
            <a:endParaRPr lang="en-GB"/>
          </a:p>
        </p:txBody>
      </p:sp>
    </p:spTree>
    <p:extLst>
      <p:ext uri="{BB962C8B-B14F-4D97-AF65-F5344CB8AC3E}">
        <p14:creationId xmlns:p14="http://schemas.microsoft.com/office/powerpoint/2010/main" val="382139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15</a:t>
            </a:fld>
            <a:endParaRPr lang="en-GB"/>
          </a:p>
        </p:txBody>
      </p:sp>
    </p:spTree>
    <p:extLst>
      <p:ext uri="{BB962C8B-B14F-4D97-AF65-F5344CB8AC3E}">
        <p14:creationId xmlns:p14="http://schemas.microsoft.com/office/powerpoint/2010/main" val="157391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click the icon</a:t>
            </a:r>
            <a:r>
              <a:rPr lang="en-US" b="1" dirty="0"/>
              <a:t> </a:t>
            </a:r>
            <a:r>
              <a:rPr lang="en-US" dirty="0"/>
              <a:t>to add image</a:t>
            </a:r>
          </a:p>
          <a:p>
            <a:r>
              <a:rPr lang="en-US" baseline="0" dirty="0"/>
              <a:t>Right click, Send to Back, Send to Back to place the picture in the background. </a:t>
            </a:r>
            <a:endParaRPr lang="en-US" dirty="0"/>
          </a:p>
          <a:p>
            <a:endParaRPr lang="en-US" dirty="0"/>
          </a:p>
        </p:txBody>
      </p:sp>
      <p:sp>
        <p:nvSpPr>
          <p:cNvPr id="4" name="Slide Number Placeholder 3"/>
          <p:cNvSpPr>
            <a:spLocks noGrp="1"/>
          </p:cNvSpPr>
          <p:nvPr>
            <p:ph type="sldNum" sz="quarter" idx="5"/>
          </p:nvPr>
        </p:nvSpPr>
        <p:spPr/>
        <p:txBody>
          <a:bodyPr/>
          <a:lstStyle/>
          <a:p>
            <a:fld id="{8C39126F-7085-463A-90A1-101F872A91EF}" type="slidenum">
              <a:rPr lang="en-GB" smtClean="0"/>
              <a:t>2</a:t>
            </a:fld>
            <a:endParaRPr lang="en-GB"/>
          </a:p>
        </p:txBody>
      </p:sp>
    </p:spTree>
    <p:extLst>
      <p:ext uri="{BB962C8B-B14F-4D97-AF65-F5344CB8AC3E}">
        <p14:creationId xmlns:p14="http://schemas.microsoft.com/office/powerpoint/2010/main" val="228938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click the icon</a:t>
            </a:r>
            <a:r>
              <a:rPr lang="en-US" b="1" dirty="0"/>
              <a:t> </a:t>
            </a:r>
            <a:r>
              <a:rPr lang="en-US" dirty="0"/>
              <a:t>to add image</a:t>
            </a:r>
          </a:p>
          <a:p>
            <a:r>
              <a:rPr lang="en-US" baseline="0" dirty="0"/>
              <a:t>Right click, Send to Back, Send to Back to place the picture in the background. </a:t>
            </a:r>
            <a:endParaRPr lang="en-US" dirty="0"/>
          </a:p>
        </p:txBody>
      </p:sp>
      <p:sp>
        <p:nvSpPr>
          <p:cNvPr id="4" name="Slide Number Placeholder 3"/>
          <p:cNvSpPr>
            <a:spLocks noGrp="1"/>
          </p:cNvSpPr>
          <p:nvPr>
            <p:ph type="sldNum" sz="quarter" idx="5"/>
          </p:nvPr>
        </p:nvSpPr>
        <p:spPr/>
        <p:txBody>
          <a:bodyPr/>
          <a:lstStyle/>
          <a:p>
            <a:fld id="{8C39126F-7085-463A-90A1-101F872A91EF}" type="slidenum">
              <a:rPr lang="en-GB" smtClean="0"/>
              <a:t>3</a:t>
            </a:fld>
            <a:endParaRPr lang="en-GB"/>
          </a:p>
        </p:txBody>
      </p:sp>
    </p:spTree>
    <p:extLst>
      <p:ext uri="{BB962C8B-B14F-4D97-AF65-F5344CB8AC3E}">
        <p14:creationId xmlns:p14="http://schemas.microsoft.com/office/powerpoint/2010/main" val="137208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click the icon</a:t>
            </a:r>
            <a:r>
              <a:rPr lang="en-US" b="1" dirty="0"/>
              <a:t> </a:t>
            </a:r>
            <a:r>
              <a:rPr lang="en-US" dirty="0"/>
              <a:t>to add image</a:t>
            </a:r>
          </a:p>
          <a:p>
            <a:r>
              <a:rPr lang="en-US" baseline="0" dirty="0"/>
              <a:t>Right click, Send to Back, Send to Back to place the picture in the background. </a:t>
            </a:r>
            <a:endParaRPr lang="en-US" dirty="0"/>
          </a:p>
        </p:txBody>
      </p:sp>
      <p:sp>
        <p:nvSpPr>
          <p:cNvPr id="4" name="Slide Number Placeholder 3"/>
          <p:cNvSpPr>
            <a:spLocks noGrp="1"/>
          </p:cNvSpPr>
          <p:nvPr>
            <p:ph type="sldNum" sz="quarter" idx="5"/>
          </p:nvPr>
        </p:nvSpPr>
        <p:spPr/>
        <p:txBody>
          <a:bodyPr/>
          <a:lstStyle/>
          <a:p>
            <a:fld id="{8C39126F-7085-463A-90A1-101F872A91EF}" type="slidenum">
              <a:rPr lang="en-GB" smtClean="0"/>
              <a:t>5</a:t>
            </a:fld>
            <a:endParaRPr lang="en-GB"/>
          </a:p>
        </p:txBody>
      </p:sp>
    </p:spTree>
    <p:extLst>
      <p:ext uri="{BB962C8B-B14F-4D97-AF65-F5344CB8AC3E}">
        <p14:creationId xmlns:p14="http://schemas.microsoft.com/office/powerpoint/2010/main" val="191052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click the icon</a:t>
            </a:r>
            <a:r>
              <a:rPr lang="en-US" b="1" dirty="0"/>
              <a:t> </a:t>
            </a:r>
            <a:r>
              <a:rPr lang="en-US" dirty="0"/>
              <a:t>to add image</a:t>
            </a:r>
          </a:p>
          <a:p>
            <a:r>
              <a:rPr lang="en-US" baseline="0" dirty="0"/>
              <a:t>Right click, Send to Back, Send to Back to place the picture in the background. </a:t>
            </a:r>
            <a:endParaRPr lang="en-US" dirty="0"/>
          </a:p>
        </p:txBody>
      </p:sp>
      <p:sp>
        <p:nvSpPr>
          <p:cNvPr id="4" name="Slide Number Placeholder 3"/>
          <p:cNvSpPr>
            <a:spLocks noGrp="1"/>
          </p:cNvSpPr>
          <p:nvPr>
            <p:ph type="sldNum" sz="quarter" idx="5"/>
          </p:nvPr>
        </p:nvSpPr>
        <p:spPr/>
        <p:txBody>
          <a:bodyPr/>
          <a:lstStyle/>
          <a:p>
            <a:fld id="{8C39126F-7085-463A-90A1-101F872A91EF}" type="slidenum">
              <a:rPr lang="en-GB" smtClean="0"/>
              <a:t>6</a:t>
            </a:fld>
            <a:endParaRPr lang="en-GB"/>
          </a:p>
        </p:txBody>
      </p:sp>
    </p:spTree>
    <p:extLst>
      <p:ext uri="{BB962C8B-B14F-4D97-AF65-F5344CB8AC3E}">
        <p14:creationId xmlns:p14="http://schemas.microsoft.com/office/powerpoint/2010/main" val="1763663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click the icon</a:t>
            </a:r>
            <a:r>
              <a:rPr lang="en-US" b="1" dirty="0"/>
              <a:t> </a:t>
            </a:r>
            <a:r>
              <a:rPr lang="en-US" dirty="0"/>
              <a:t>to add image</a:t>
            </a:r>
          </a:p>
          <a:p>
            <a:r>
              <a:rPr lang="en-US" baseline="0" dirty="0"/>
              <a:t>Right click, Send to Back, Send to Back to place the picture in the background. </a:t>
            </a:r>
            <a:endParaRPr lang="en-US" dirty="0"/>
          </a:p>
        </p:txBody>
      </p:sp>
      <p:sp>
        <p:nvSpPr>
          <p:cNvPr id="4" name="Slide Number Placeholder 3"/>
          <p:cNvSpPr>
            <a:spLocks noGrp="1"/>
          </p:cNvSpPr>
          <p:nvPr>
            <p:ph type="sldNum" sz="quarter" idx="5"/>
          </p:nvPr>
        </p:nvSpPr>
        <p:spPr/>
        <p:txBody>
          <a:bodyPr/>
          <a:lstStyle/>
          <a:p>
            <a:fld id="{8C39126F-7085-463A-90A1-101F872A91EF}" type="slidenum">
              <a:rPr lang="en-GB" smtClean="0"/>
              <a:t>7</a:t>
            </a:fld>
            <a:endParaRPr lang="en-GB"/>
          </a:p>
        </p:txBody>
      </p:sp>
    </p:spTree>
    <p:extLst>
      <p:ext uri="{BB962C8B-B14F-4D97-AF65-F5344CB8AC3E}">
        <p14:creationId xmlns:p14="http://schemas.microsoft.com/office/powerpoint/2010/main" val="163986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8</a:t>
            </a:fld>
            <a:endParaRPr lang="en-GB"/>
          </a:p>
        </p:txBody>
      </p:sp>
    </p:spTree>
    <p:extLst>
      <p:ext uri="{BB962C8B-B14F-4D97-AF65-F5344CB8AC3E}">
        <p14:creationId xmlns:p14="http://schemas.microsoft.com/office/powerpoint/2010/main" val="318862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click the icon</a:t>
            </a:r>
            <a:r>
              <a:rPr lang="en-US" b="1" dirty="0"/>
              <a:t> </a:t>
            </a:r>
            <a:r>
              <a:rPr lang="en-US" dirty="0"/>
              <a:t>to add image</a:t>
            </a:r>
          </a:p>
          <a:p>
            <a:r>
              <a:rPr lang="en-US" baseline="0" dirty="0"/>
              <a:t>Right click, Send to Back, Send to Back to place the picture in the background. </a:t>
            </a:r>
            <a:endParaRPr lang="en-US" dirty="0"/>
          </a:p>
        </p:txBody>
      </p:sp>
      <p:sp>
        <p:nvSpPr>
          <p:cNvPr id="4" name="Slide Number Placeholder 3"/>
          <p:cNvSpPr>
            <a:spLocks noGrp="1"/>
          </p:cNvSpPr>
          <p:nvPr>
            <p:ph type="sldNum" sz="quarter" idx="5"/>
          </p:nvPr>
        </p:nvSpPr>
        <p:spPr/>
        <p:txBody>
          <a:bodyPr/>
          <a:lstStyle/>
          <a:p>
            <a:fld id="{8C39126F-7085-463A-90A1-101F872A91EF}" type="slidenum">
              <a:rPr lang="en-GB" smtClean="0"/>
              <a:t>9</a:t>
            </a:fld>
            <a:endParaRPr lang="en-GB"/>
          </a:p>
        </p:txBody>
      </p:sp>
    </p:spTree>
    <p:extLst>
      <p:ext uri="{BB962C8B-B14F-4D97-AF65-F5344CB8AC3E}">
        <p14:creationId xmlns:p14="http://schemas.microsoft.com/office/powerpoint/2010/main" val="320189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click the icon</a:t>
            </a:r>
            <a:r>
              <a:rPr lang="en-US" b="1" dirty="0"/>
              <a:t> </a:t>
            </a:r>
            <a:r>
              <a:rPr lang="en-US" dirty="0"/>
              <a:t>to add image</a:t>
            </a:r>
          </a:p>
          <a:p>
            <a:r>
              <a:rPr lang="en-US" baseline="0" dirty="0"/>
              <a:t>Right click, Send to Back, Send to Back to place the picture in the background. </a:t>
            </a:r>
            <a:endParaRPr lang="en-US" dirty="0"/>
          </a:p>
        </p:txBody>
      </p:sp>
      <p:sp>
        <p:nvSpPr>
          <p:cNvPr id="4" name="Slide Number Placeholder 3"/>
          <p:cNvSpPr>
            <a:spLocks noGrp="1"/>
          </p:cNvSpPr>
          <p:nvPr>
            <p:ph type="sldNum" sz="quarter" idx="5"/>
          </p:nvPr>
        </p:nvSpPr>
        <p:spPr/>
        <p:txBody>
          <a:bodyPr/>
          <a:lstStyle/>
          <a:p>
            <a:fld id="{8C39126F-7085-463A-90A1-101F872A91EF}" type="slidenum">
              <a:rPr lang="en-GB" smtClean="0"/>
              <a:t>10</a:t>
            </a:fld>
            <a:endParaRPr lang="en-GB"/>
          </a:p>
        </p:txBody>
      </p:sp>
    </p:spTree>
    <p:extLst>
      <p:ext uri="{BB962C8B-B14F-4D97-AF65-F5344CB8AC3E}">
        <p14:creationId xmlns:p14="http://schemas.microsoft.com/office/powerpoint/2010/main" val="203446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BVE_Cover/End_Top ba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84B127-CD9C-4BC9-AF73-63C020A4C74F}"/>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Click the central icon to add background picture</a:t>
            </a:r>
            <a:endParaRPr lang="en-GB" dirty="0"/>
          </a:p>
        </p:txBody>
      </p:sp>
      <p:sp>
        <p:nvSpPr>
          <p:cNvPr id="20" name="Title">
            <a:extLst>
              <a:ext uri="{FF2B5EF4-FFF2-40B4-BE49-F238E27FC236}">
                <a16:creationId xmlns:a16="http://schemas.microsoft.com/office/drawing/2014/main" id="{0C382BE5-FAB0-1847-9F84-41006A9B6DB3}"/>
              </a:ext>
            </a:extLst>
          </p:cNvPr>
          <p:cNvSpPr>
            <a:spLocks noGrp="1"/>
          </p:cNvSpPr>
          <p:nvPr>
            <p:ph type="title" hasCustomPrompt="1"/>
          </p:nvPr>
        </p:nvSpPr>
        <p:spPr>
          <a:xfrm>
            <a:off x="1001259" y="876425"/>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9" name="Sub-title">
            <a:extLst>
              <a:ext uri="{FF2B5EF4-FFF2-40B4-BE49-F238E27FC236}">
                <a16:creationId xmlns:a16="http://schemas.microsoft.com/office/drawing/2014/main" id="{C69BCFFB-EAB5-7148-9BDA-CA5E369508C8}"/>
              </a:ext>
            </a:extLst>
          </p:cNvPr>
          <p:cNvSpPr>
            <a:spLocks noGrp="1"/>
          </p:cNvSpPr>
          <p:nvPr>
            <p:ph type="body" sz="quarter" idx="13" hasCustomPrompt="1"/>
          </p:nvPr>
        </p:nvSpPr>
        <p:spPr>
          <a:xfrm>
            <a:off x="1001713" y="1988273"/>
            <a:ext cx="6423025" cy="437787"/>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sp>
        <p:nvSpPr>
          <p:cNvPr id="9" name="Text Placeholder 8">
            <a:extLst>
              <a:ext uri="{FF2B5EF4-FFF2-40B4-BE49-F238E27FC236}">
                <a16:creationId xmlns:a16="http://schemas.microsoft.com/office/drawing/2014/main" id="{402A6949-F154-44D6-9D93-E670421AE657}"/>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sp>
        <p:nvSpPr>
          <p:cNvPr id="10" name="Locations Image label">
            <a:extLst>
              <a:ext uri="{FF2B5EF4-FFF2-40B4-BE49-F238E27FC236}">
                <a16:creationId xmlns:a16="http://schemas.microsoft.com/office/drawing/2014/main" id="{CB76177C-7793-441F-8512-7EB9EE495606}"/>
              </a:ext>
            </a:extLst>
          </p:cNvPr>
          <p:cNvSpPr>
            <a:spLocks noGrp="1"/>
          </p:cNvSpPr>
          <p:nvPr>
            <p:ph type="body" sz="quarter" idx="18" hasCustomPrompt="1"/>
          </p:nvPr>
        </p:nvSpPr>
        <p:spPr>
          <a:xfrm>
            <a:off x="231714"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sp>
        <p:nvSpPr>
          <p:cNvPr id="11" name="Partner logo">
            <a:extLst>
              <a:ext uri="{FF2B5EF4-FFF2-40B4-BE49-F238E27FC236}">
                <a16:creationId xmlns:a16="http://schemas.microsoft.com/office/drawing/2014/main" id="{3199BF92-1102-EC43-A85C-66A9CAC7881E}"/>
              </a:ext>
              <a:ext uri="{C183D7F6-B498-43B3-948B-1728B52AA6E4}">
                <adec:decorative xmlns:adec="http://schemas.microsoft.com/office/drawing/2017/decorative" val="0"/>
              </a:ext>
            </a:extLst>
          </p:cNvPr>
          <p:cNvSpPr>
            <a:spLocks noGrp="1"/>
          </p:cNvSpPr>
          <p:nvPr>
            <p:ph type="pic" sz="quarter" idx="12" hasCustomPrompt="1"/>
          </p:nvPr>
        </p:nvSpPr>
        <p:spPr>
          <a:xfrm>
            <a:off x="7611101" y="5640688"/>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dirty="0"/>
              <a:t>Partner logo</a:t>
            </a:r>
          </a:p>
        </p:txBody>
      </p:sp>
    </p:spTree>
    <p:extLst>
      <p:ext uri="{BB962C8B-B14F-4D97-AF65-F5344CB8AC3E}">
        <p14:creationId xmlns:p14="http://schemas.microsoft.com/office/powerpoint/2010/main" val="4198461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74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Navy">
    <p:spTree>
      <p:nvGrpSpPr>
        <p:cNvPr id="1" name=""/>
        <p:cNvGrpSpPr/>
        <p:nvPr/>
      </p:nvGrpSpPr>
      <p:grpSpPr>
        <a:xfrm>
          <a:off x="0" y="0"/>
          <a:ext cx="0" cy="0"/>
          <a:chOff x="0" y="0"/>
          <a:chExt cx="0" cy="0"/>
        </a:xfrm>
      </p:grpSpPr>
      <p:sp>
        <p:nvSpPr>
          <p:cNvPr id="13" name="Rectangle 12" descr="Blue heading Bar">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2924270"/>
            <a:ext cx="3141553" cy="717694"/>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dirty="0"/>
              <a:t>Title</a:t>
            </a:r>
            <a:endParaRPr lang="en-US" dirty="0"/>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dirty="0"/>
              <a:t>Click to add a short copy</a:t>
            </a:r>
            <a:endParaRPr lang="en-US" dirty="0"/>
          </a:p>
        </p:txBody>
      </p:sp>
      <p:sp>
        <p:nvSpPr>
          <p:cNvPr id="10" name="Picture Placeholder 9">
            <a:extLst>
              <a:ext uri="{FF2B5EF4-FFF2-40B4-BE49-F238E27FC236}">
                <a16:creationId xmlns:a16="http://schemas.microsoft.com/office/drawing/2014/main" id="{DA622506-CE23-476C-AF20-3AAD6027BAF9}"/>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dirty="0"/>
              <a:t>Click to add Picture</a:t>
            </a:r>
            <a:endParaRPr lang="en-GB" dirty="0"/>
          </a:p>
        </p:txBody>
      </p:sp>
      <p:sp>
        <p:nvSpPr>
          <p:cNvPr id="8" name="Text Placeholder 8">
            <a:extLst>
              <a:ext uri="{FF2B5EF4-FFF2-40B4-BE49-F238E27FC236}">
                <a16:creationId xmlns:a16="http://schemas.microsoft.com/office/drawing/2014/main" id="{DC6E0E0E-BA2D-48E5-99EB-12291FFCA58A}"/>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
        <p:nvSpPr>
          <p:cNvPr id="9" name="Slide Number Placeholder 5">
            <a:extLst>
              <a:ext uri="{FF2B5EF4-FFF2-40B4-BE49-F238E27FC236}">
                <a16:creationId xmlns:a16="http://schemas.microsoft.com/office/drawing/2014/main" id="{239EBE0A-426C-9D46-912A-83AB28C0D5FC}"/>
              </a:ext>
            </a:extLst>
          </p:cNvPr>
          <p:cNvSpPr>
            <a:spLocks noGrp="1"/>
          </p:cNvSpPr>
          <p:nvPr>
            <p:ph type="sldNum" sz="quarter" idx="4"/>
          </p:nvPr>
        </p:nvSpPr>
        <p:spPr>
          <a:xfrm>
            <a:off x="8610600" y="6356350"/>
            <a:ext cx="327203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fld id="{FBE75506-EA2C-084A-BE64-DAB3BDCD7D3B}" type="slidenum">
              <a:rPr lang="en-US" smtClean="0"/>
              <a:pPr/>
              <a:t>‹#›</a:t>
            </a:fld>
            <a:endParaRPr lang="en-US" dirty="0"/>
          </a:p>
        </p:txBody>
      </p:sp>
    </p:spTree>
    <p:extLst>
      <p:ext uri="{BB962C8B-B14F-4D97-AF65-F5344CB8AC3E}">
        <p14:creationId xmlns:p14="http://schemas.microsoft.com/office/powerpoint/2010/main" val="288090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Red">
    <p:spTree>
      <p:nvGrpSpPr>
        <p:cNvPr id="1" name=""/>
        <p:cNvGrpSpPr/>
        <p:nvPr/>
      </p:nvGrpSpPr>
      <p:grpSpPr>
        <a:xfrm>
          <a:off x="0" y="0"/>
          <a:ext cx="0" cy="0"/>
          <a:chOff x="0" y="0"/>
          <a:chExt cx="0" cy="0"/>
        </a:xfrm>
      </p:grpSpPr>
      <p:sp>
        <p:nvSpPr>
          <p:cNvPr id="13" name="Rectangle 12" descr="Red">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3216036"/>
            <a:ext cx="3141553" cy="425927"/>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dirty="0"/>
              <a:t>Title</a:t>
            </a:r>
            <a:endParaRPr lang="en-US" dirty="0"/>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dirty="0"/>
              <a:t>Click to add a short copy</a:t>
            </a:r>
            <a:endParaRPr lang="en-US" dirty="0"/>
          </a:p>
        </p:txBody>
      </p:sp>
      <p:sp>
        <p:nvSpPr>
          <p:cNvPr id="8" name="Picture Placeholder 7">
            <a:extLst>
              <a:ext uri="{FF2B5EF4-FFF2-40B4-BE49-F238E27FC236}">
                <a16:creationId xmlns:a16="http://schemas.microsoft.com/office/drawing/2014/main" id="{B19B5CF3-B191-481F-A975-3BF9A9945F0B}"/>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dirty="0"/>
              <a:t>Click to add Picture</a:t>
            </a:r>
            <a:endParaRPr lang="en-GB" dirty="0"/>
          </a:p>
        </p:txBody>
      </p:sp>
      <p:sp>
        <p:nvSpPr>
          <p:cNvPr id="10" name="Text Placeholder 8">
            <a:extLst>
              <a:ext uri="{FF2B5EF4-FFF2-40B4-BE49-F238E27FC236}">
                <a16:creationId xmlns:a16="http://schemas.microsoft.com/office/drawing/2014/main" id="{6A672AB4-D24F-4ECB-8506-139C950CB8E0}"/>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
        <p:nvSpPr>
          <p:cNvPr id="9" name="Slide Number Placeholder 5">
            <a:extLst>
              <a:ext uri="{FF2B5EF4-FFF2-40B4-BE49-F238E27FC236}">
                <a16:creationId xmlns:a16="http://schemas.microsoft.com/office/drawing/2014/main" id="{239EBE0A-426C-9D46-912A-83AB28C0D5FC}"/>
              </a:ext>
            </a:extLst>
          </p:cNvPr>
          <p:cNvSpPr>
            <a:spLocks noGrp="1"/>
          </p:cNvSpPr>
          <p:nvPr>
            <p:ph type="sldNum" sz="quarter" idx="4"/>
          </p:nvPr>
        </p:nvSpPr>
        <p:spPr>
          <a:xfrm>
            <a:off x="8610600" y="6356350"/>
            <a:ext cx="327203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fld id="{FBE75506-EA2C-084A-BE64-DAB3BDCD7D3B}" type="slidenum">
              <a:rPr lang="en-US" smtClean="0"/>
              <a:pPr/>
              <a:t>‹#›</a:t>
            </a:fld>
            <a:endParaRPr lang="en-US" dirty="0"/>
          </a:p>
        </p:txBody>
      </p:sp>
    </p:spTree>
    <p:extLst>
      <p:ext uri="{BB962C8B-B14F-4D97-AF65-F5344CB8AC3E}">
        <p14:creationId xmlns:p14="http://schemas.microsoft.com/office/powerpoint/2010/main" val="104204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Open 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157898"/>
            <a:ext cx="11561761" cy="49714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553666521"/>
      </p:ext>
    </p:extLst>
  </p:cSld>
  <p:clrMapOvr>
    <a:masterClrMapping/>
  </p:clrMapOvr>
  <p:extLst>
    <p:ext uri="{DCECCB84-F9BA-43D5-87BE-67443E8EF086}">
      <p15:sldGuideLst xmlns:p15="http://schemas.microsoft.com/office/powerpoint/2012/main">
        <p15:guide id="1" orient="horz" pos="245" userDrawn="1">
          <p15:clr>
            <a:srgbClr val="FBAE40"/>
          </p15:clr>
        </p15:guide>
        <p15:guide id="2" pos="565" userDrawn="1">
          <p15:clr>
            <a:srgbClr val="FBAE40"/>
          </p15:clr>
        </p15:guide>
        <p15:guide id="3" orient="horz" pos="570" userDrawn="1">
          <p15:clr>
            <a:srgbClr val="FBAE40"/>
          </p15:clr>
        </p15:guide>
        <p15:guide id="4" orient="horz" pos="724" userDrawn="1">
          <p15:clr>
            <a:srgbClr val="FBAE40"/>
          </p15:clr>
        </p15:guide>
        <p15:guide id="5" pos="7488" userDrawn="1">
          <p15:clr>
            <a:srgbClr val="FBAE40"/>
          </p15:clr>
        </p15:guide>
        <p15:guide id="6" orient="horz" pos="3997" userDrawn="1">
          <p15:clr>
            <a:srgbClr val="FBAE40"/>
          </p15:clr>
        </p15:guide>
        <p15:guide id="7" pos="205" userDrawn="1">
          <p15:clr>
            <a:srgbClr val="FBAE40"/>
          </p15:clr>
        </p15:guide>
        <p15:guide id="8" orient="horz" pos="38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Open page_Sub_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Content Placeholder 3">
            <a:extLst>
              <a:ext uri="{FF2B5EF4-FFF2-40B4-BE49-F238E27FC236}">
                <a16:creationId xmlns:a16="http://schemas.microsoft.com/office/drawing/2014/main" id="{1FEA8EB3-AEAF-43ED-A733-0838A3E6CDBA}"/>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683866"/>
            <a:ext cx="11561761" cy="446357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9" name="Picture Placeholder 4">
            <a:extLst>
              <a:ext uri="{FF2B5EF4-FFF2-40B4-BE49-F238E27FC236}">
                <a16:creationId xmlns:a16="http://schemas.microsoft.com/office/drawing/2014/main" id="{50F89AB6-EF92-4E49-981B-06A9965CAC19}"/>
              </a:ext>
              <a:ext uri="{C183D7F6-B498-43B3-948B-1728B52AA6E4}">
                <adec:decorative xmlns:adec="http://schemas.microsoft.com/office/drawing/2017/decorative" val="0"/>
              </a:ext>
            </a:extLst>
          </p:cNvPr>
          <p:cNvSpPr>
            <a:spLocks noGrp="1"/>
          </p:cNvSpPr>
          <p:nvPr>
            <p:ph type="pic" sz="quarter" idx="16"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1" name="Picture 10">
            <a:extLst>
              <a:ext uri="{FF2B5EF4-FFF2-40B4-BE49-F238E27FC236}">
                <a16:creationId xmlns:a16="http://schemas.microsoft.com/office/drawing/2014/main" id="{1451CFEE-B823-9A4D-ABE9-715015314F8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1648953780"/>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userDrawn="1">
          <p15:clr>
            <a:srgbClr val="FBAE40"/>
          </p15:clr>
        </p15:guide>
        <p15:guide id="10" orient="horz" pos="105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627E6AC7-39E2-3E47-B374-4D873C8FB1E5}"/>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DB018FEC-D8C0-A04E-86F3-AE4142522968}"/>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276462871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userDrawn="1">
          <p15:clr>
            <a:srgbClr val="FBAE40"/>
          </p15:clr>
        </p15:guide>
        <p15:guide id="11" orient="horz" pos="1488" userDrawn="1">
          <p15:clr>
            <a:srgbClr val="FBAE40"/>
          </p15:clr>
        </p15:guide>
        <p15:guide id="12" orient="horz" pos="16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159183"/>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2" name="Content Placeholder 3">
            <a:extLst>
              <a:ext uri="{FF2B5EF4-FFF2-40B4-BE49-F238E27FC236}">
                <a16:creationId xmlns:a16="http://schemas.microsoft.com/office/drawing/2014/main" id="{BAC9CFCE-90A3-46F0-A6A3-A6121A3B2E7C}"/>
              </a:ext>
            </a:extLst>
          </p:cNvPr>
          <p:cNvSpPr>
            <a:spLocks noGrp="1"/>
          </p:cNvSpPr>
          <p:nvPr>
            <p:ph sz="quarter" idx="19" hasCustomPrompt="1"/>
          </p:nvPr>
        </p:nvSpPr>
        <p:spPr>
          <a:xfrm>
            <a:off x="6228582"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3" name="Picture Placeholder 4">
            <a:extLst>
              <a:ext uri="{FF2B5EF4-FFF2-40B4-BE49-F238E27FC236}">
                <a16:creationId xmlns:a16="http://schemas.microsoft.com/office/drawing/2014/main" id="{63586CC4-DABB-2D4F-BFD0-C29AC252710A}"/>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4" name="Picture 13">
            <a:extLst>
              <a:ext uri="{FF2B5EF4-FFF2-40B4-BE49-F238E27FC236}">
                <a16:creationId xmlns:a16="http://schemas.microsoft.com/office/drawing/2014/main" id="{DC4CC767-77DE-1F47-85B9-952129BA576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206859626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userDrawn="1">
          <p15:clr>
            <a:srgbClr val="FBAE40"/>
          </p15:clr>
        </p15:guide>
        <p15:guide id="11" orient="horz" pos="1488" userDrawn="1">
          <p15:clr>
            <a:srgbClr val="FBAE40"/>
          </p15:clr>
        </p15:guide>
        <p15:guide id="12" orient="horz" pos="16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40"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2" name="Content Placeholder 3">
            <a:extLst>
              <a:ext uri="{FF2B5EF4-FFF2-40B4-BE49-F238E27FC236}">
                <a16:creationId xmlns:a16="http://schemas.microsoft.com/office/drawing/2014/main" id="{D63707EB-C232-46ED-86F2-D4669D03038E}"/>
              </a:ext>
            </a:extLst>
          </p:cNvPr>
          <p:cNvSpPr>
            <a:spLocks noGrp="1"/>
          </p:cNvSpPr>
          <p:nvPr>
            <p:ph sz="quarter" idx="19" hasCustomPrompt="1"/>
          </p:nvPr>
        </p:nvSpPr>
        <p:spPr>
          <a:xfrm>
            <a:off x="6228582"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65462C8B-E0BC-458E-98BE-7B1A2D4B415A}"/>
              </a:ext>
            </a:extLst>
          </p:cNvPr>
          <p:cNvSpPr>
            <a:spLocks noGrp="1"/>
          </p:cNvSpPr>
          <p:nvPr>
            <p:ph sz="quarter" idx="20" hasCustomPrompt="1"/>
          </p:nvPr>
        </p:nvSpPr>
        <p:spPr>
          <a:xfrm>
            <a:off x="6228582"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8" name="Picture Placeholder 4">
            <a:extLst>
              <a:ext uri="{FF2B5EF4-FFF2-40B4-BE49-F238E27FC236}">
                <a16:creationId xmlns:a16="http://schemas.microsoft.com/office/drawing/2014/main" id="{0C70EEFD-4AD8-6A43-832A-205712F9BD7F}"/>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4" name="Picture 13">
            <a:extLst>
              <a:ext uri="{FF2B5EF4-FFF2-40B4-BE49-F238E27FC236}">
                <a16:creationId xmlns:a16="http://schemas.microsoft.com/office/drawing/2014/main" id="{5125BAB1-2160-8041-A15D-C196E49A12A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69107537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userDrawn="1">
          <p15:clr>
            <a:srgbClr val="FBAE40"/>
          </p15:clr>
        </p15:guide>
        <p15:guide id="11" orient="horz" pos="1488" userDrawn="1">
          <p15:clr>
            <a:srgbClr val="FBAE40"/>
          </p15:clr>
        </p15:guide>
        <p15:guide id="12" orient="horz" pos="163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Subtitle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2" name="Content Placeholder 3">
            <a:extLst>
              <a:ext uri="{FF2B5EF4-FFF2-40B4-BE49-F238E27FC236}">
                <a16:creationId xmlns:a16="http://schemas.microsoft.com/office/drawing/2014/main" id="{CFA28A5D-BBBD-4531-AB19-30230F3896D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6CDD2952-EC48-4368-A15E-602C698A4485}"/>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8" y="2600325"/>
            <a:ext cx="11561761"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1" name="Picture Placeholder 4">
            <a:extLst>
              <a:ext uri="{FF2B5EF4-FFF2-40B4-BE49-F238E27FC236}">
                <a16:creationId xmlns:a16="http://schemas.microsoft.com/office/drawing/2014/main" id="{624ACC40-DE07-034C-BD8D-55CE23D25E38}"/>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4" name="Picture 13">
            <a:extLst>
              <a:ext uri="{FF2B5EF4-FFF2-40B4-BE49-F238E27FC236}">
                <a16:creationId xmlns:a16="http://schemas.microsoft.com/office/drawing/2014/main" id="{D614169D-14EE-C94B-8635-9A995B85DEB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187456750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dirty="0"/>
              <a:t>Click to add Chart/Graph/Image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1" name="Picture Placeholder 4">
            <a:extLst>
              <a:ext uri="{FF2B5EF4-FFF2-40B4-BE49-F238E27FC236}">
                <a16:creationId xmlns:a16="http://schemas.microsoft.com/office/drawing/2014/main" id="{88AAD741-6BD8-1E4A-9C50-E76F48C90AB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2" name="Picture 11">
            <a:extLst>
              <a:ext uri="{FF2B5EF4-FFF2-40B4-BE49-F238E27FC236}">
                <a16:creationId xmlns:a16="http://schemas.microsoft.com/office/drawing/2014/main" id="{3CD806AD-8B58-154E-BF0B-195E7249FEB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117926058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dirty="0"/>
              <a:t>Click to add Chart/Graph/Image</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51FA8743-6D40-8F40-B55F-FBA0757CC1AA}"/>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03AE5985-E192-DB4C-82B8-51D4C6FE5151}"/>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99642385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BVE_Cover/End_Middle bar">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2D894BF6-A0C0-43C0-ACD3-9A8F83AE45F7}"/>
              </a:ext>
              <a:ext uri="{C183D7F6-B498-43B3-948B-1728B52AA6E4}">
                <adec:decorative xmlns:adec="http://schemas.microsoft.com/office/drawing/2017/decorative" val="0"/>
              </a:ext>
            </a:extLst>
          </p:cNvPr>
          <p:cNvSpPr>
            <a:spLocks noGrp="1"/>
          </p:cNvSpPr>
          <p:nvPr>
            <p:ph type="pic" sz="quarter" idx="17" hasCustomPrompt="1"/>
          </p:nvPr>
        </p:nvSpPr>
        <p:spPr>
          <a:xfrm>
            <a:off x="0" y="8965"/>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image, right click on the blue bar and send it to the back, then click the central icon to add background picture, then right click on the image and send it to the back so that the blue bar reappears in front of it.   </a:t>
            </a:r>
            <a:endParaRPr lang="en-GB" dirty="0"/>
          </a:p>
        </p:txBody>
      </p:sp>
      <p:sp>
        <p:nvSpPr>
          <p:cNvPr id="14" name="Title">
            <a:extLst>
              <a:ext uri="{FF2B5EF4-FFF2-40B4-BE49-F238E27FC236}">
                <a16:creationId xmlns:a16="http://schemas.microsoft.com/office/drawing/2014/main" id="{B2EFE6F6-D4B3-524D-A2FF-E67AAC361DDD}"/>
              </a:ext>
            </a:extLst>
          </p:cNvPr>
          <p:cNvSpPr>
            <a:spLocks noGrp="1"/>
          </p:cNvSpPr>
          <p:nvPr>
            <p:ph type="title" hasCustomPrompt="1"/>
          </p:nvPr>
        </p:nvSpPr>
        <p:spPr>
          <a:xfrm>
            <a:off x="1001259" y="2678129"/>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5" name="Sub-title">
            <a:extLst>
              <a:ext uri="{FF2B5EF4-FFF2-40B4-BE49-F238E27FC236}">
                <a16:creationId xmlns:a16="http://schemas.microsoft.com/office/drawing/2014/main" id="{3D9D4C4B-A286-AB4D-ADF9-BC5D8320DE85}"/>
              </a:ext>
            </a:extLst>
          </p:cNvPr>
          <p:cNvSpPr>
            <a:spLocks noGrp="1"/>
          </p:cNvSpPr>
          <p:nvPr>
            <p:ph type="body" sz="quarter" idx="13" hasCustomPrompt="1"/>
          </p:nvPr>
        </p:nvSpPr>
        <p:spPr>
          <a:xfrm>
            <a:off x="1001713" y="3799502"/>
            <a:ext cx="6423025" cy="410547"/>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sp>
        <p:nvSpPr>
          <p:cNvPr id="9" name="Hastags">
            <a:extLst>
              <a:ext uri="{FF2B5EF4-FFF2-40B4-BE49-F238E27FC236}">
                <a16:creationId xmlns:a16="http://schemas.microsoft.com/office/drawing/2014/main" id="{3BD289E3-E397-414F-AFFF-DD8B826386F2}"/>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sp>
        <p:nvSpPr>
          <p:cNvPr id="10" name="Text Placeholder 8">
            <a:extLst>
              <a:ext uri="{FF2B5EF4-FFF2-40B4-BE49-F238E27FC236}">
                <a16:creationId xmlns:a16="http://schemas.microsoft.com/office/drawing/2014/main" id="{4122CEB2-10C8-4B14-8988-7526AA2BF19B}"/>
              </a:ext>
              <a:ext uri="{C183D7F6-B498-43B3-948B-1728B52AA6E4}">
                <adec:decorative xmlns:adec="http://schemas.microsoft.com/office/drawing/2017/decorative" val="0"/>
              </a:ext>
            </a:extLst>
          </p:cNvPr>
          <p:cNvSpPr>
            <a:spLocks noGrp="1"/>
          </p:cNvSpPr>
          <p:nvPr>
            <p:ph type="body" sz="quarter" idx="18" hasCustomPrompt="1"/>
          </p:nvPr>
        </p:nvSpPr>
        <p:spPr>
          <a:xfrm>
            <a:off x="225587"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sp>
        <p:nvSpPr>
          <p:cNvPr id="18" name="Picture Placeholder 4">
            <a:extLst>
              <a:ext uri="{FF2B5EF4-FFF2-40B4-BE49-F238E27FC236}">
                <a16:creationId xmlns:a16="http://schemas.microsoft.com/office/drawing/2014/main" id="{61FB83C8-6591-4E4F-A020-1BC4EB2BFDAB}"/>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dirty="0"/>
              <a:t>Partner logo</a:t>
            </a:r>
          </a:p>
        </p:txBody>
      </p:sp>
    </p:spTree>
    <p:extLst>
      <p:ext uri="{BB962C8B-B14F-4D97-AF65-F5344CB8AC3E}">
        <p14:creationId xmlns:p14="http://schemas.microsoft.com/office/powerpoint/2010/main" val="3257921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73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00E6E6B1-8FDC-4917-85BE-BE61CD77BEA7}"/>
              </a:ext>
            </a:extLst>
          </p:cNvPr>
          <p:cNvSpPr>
            <a:spLocks noGrp="1"/>
          </p:cNvSpPr>
          <p:nvPr>
            <p:ph sz="quarter" idx="10" hasCustomPrompt="1"/>
          </p:nvPr>
        </p:nvSpPr>
        <p:spPr>
          <a:xfrm>
            <a:off x="325439"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4" name="Content Placeholder 3">
            <a:extLst>
              <a:ext uri="{FF2B5EF4-FFF2-40B4-BE49-F238E27FC236}">
                <a16:creationId xmlns:a16="http://schemas.microsoft.com/office/drawing/2014/main" id="{4085FD2B-0AE1-4C1C-B760-B8328F13E470}"/>
              </a:ext>
            </a:extLst>
          </p:cNvPr>
          <p:cNvSpPr>
            <a:spLocks noGrp="1"/>
          </p:cNvSpPr>
          <p:nvPr>
            <p:ph sz="quarter" idx="21" hasCustomPrompt="1"/>
          </p:nvPr>
        </p:nvSpPr>
        <p:spPr>
          <a:xfrm>
            <a:off x="6237633"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A3A06535-43CB-E443-B170-555F63CED2F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6" name="Picture 15">
            <a:extLst>
              <a:ext uri="{FF2B5EF4-FFF2-40B4-BE49-F238E27FC236}">
                <a16:creationId xmlns:a16="http://schemas.microsoft.com/office/drawing/2014/main" id="{17C26DC3-233F-E449-9138-FEE580997A8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62697971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4 Img Collage_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9" name="Picture Placeholder 3">
            <a:extLst>
              <a:ext uri="{FF2B5EF4-FFF2-40B4-BE49-F238E27FC236}">
                <a16:creationId xmlns:a16="http://schemas.microsoft.com/office/drawing/2014/main" id="{5CA47C59-220C-4D4C-B4C9-867AB670FE6C}"/>
              </a:ext>
            </a:extLst>
          </p:cNvPr>
          <p:cNvSpPr>
            <a:spLocks noGrp="1"/>
          </p:cNvSpPr>
          <p:nvPr>
            <p:ph type="pic" sz="quarter" idx="13"/>
          </p:nvPr>
        </p:nvSpPr>
        <p:spPr>
          <a:xfrm>
            <a:off x="325834" y="1157898"/>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Picture Placeholder 3">
            <a:extLst>
              <a:ext uri="{FF2B5EF4-FFF2-40B4-BE49-F238E27FC236}">
                <a16:creationId xmlns:a16="http://schemas.microsoft.com/office/drawing/2014/main" id="{7FBD58E9-13E2-4430-BB74-4C327E2DC21B}"/>
              </a:ext>
            </a:extLst>
          </p:cNvPr>
          <p:cNvSpPr>
            <a:spLocks noGrp="1"/>
          </p:cNvSpPr>
          <p:nvPr>
            <p:ph type="pic" sz="quarter" idx="15"/>
          </p:nvPr>
        </p:nvSpPr>
        <p:spPr>
          <a:xfrm>
            <a:off x="2988621" y="1157898"/>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3" name="Picture Placeholder 3">
            <a:extLst>
              <a:ext uri="{FF2B5EF4-FFF2-40B4-BE49-F238E27FC236}">
                <a16:creationId xmlns:a16="http://schemas.microsoft.com/office/drawing/2014/main" id="{22554A0B-D560-4DEB-A455-FE92CEB18143}"/>
              </a:ext>
            </a:extLst>
          </p:cNvPr>
          <p:cNvSpPr>
            <a:spLocks noGrp="1"/>
          </p:cNvSpPr>
          <p:nvPr>
            <p:ph type="pic" sz="quarter" idx="17"/>
          </p:nvPr>
        </p:nvSpPr>
        <p:spPr>
          <a:xfrm>
            <a:off x="325834" y="3738277"/>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2" name="Picture Placeholder 3">
            <a:extLst>
              <a:ext uri="{FF2B5EF4-FFF2-40B4-BE49-F238E27FC236}">
                <a16:creationId xmlns:a16="http://schemas.microsoft.com/office/drawing/2014/main" id="{793D9C21-F06D-4A52-BEE1-796FF27B765D}"/>
              </a:ext>
            </a:extLst>
          </p:cNvPr>
          <p:cNvSpPr>
            <a:spLocks noGrp="1"/>
          </p:cNvSpPr>
          <p:nvPr>
            <p:ph type="pic" sz="quarter" idx="16"/>
          </p:nvPr>
        </p:nvSpPr>
        <p:spPr>
          <a:xfrm>
            <a:off x="4611051" y="3738277"/>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5" name="Content Placeholder 3">
            <a:extLst>
              <a:ext uri="{FF2B5EF4-FFF2-40B4-BE49-F238E27FC236}">
                <a16:creationId xmlns:a16="http://schemas.microsoft.com/office/drawing/2014/main" id="{4EC386EE-C2BB-43BC-8F31-2AF5D77F47C2}"/>
              </a:ext>
              <a:ext uri="{C183D7F6-B498-43B3-948B-1728B52AA6E4}">
                <adec:decorative xmlns:adec="http://schemas.microsoft.com/office/drawing/2017/decorative" val="0"/>
              </a:ext>
            </a:extLst>
          </p:cNvPr>
          <p:cNvSpPr>
            <a:spLocks noGrp="1"/>
          </p:cNvSpPr>
          <p:nvPr>
            <p:ph sz="quarter" idx="18" hasCustomPrompt="1"/>
          </p:nvPr>
        </p:nvSpPr>
        <p:spPr>
          <a:xfrm>
            <a:off x="7264784" y="1158403"/>
            <a:ext cx="4622415"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4" name="Picture Placeholder 4">
            <a:extLst>
              <a:ext uri="{FF2B5EF4-FFF2-40B4-BE49-F238E27FC236}">
                <a16:creationId xmlns:a16="http://schemas.microsoft.com/office/drawing/2014/main" id="{CA1E2F42-C2F5-0245-AD61-4ABF8A06C5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6" name="Picture 15">
            <a:extLst>
              <a:ext uri="{FF2B5EF4-FFF2-40B4-BE49-F238E27FC236}">
                <a16:creationId xmlns:a16="http://schemas.microsoft.com/office/drawing/2014/main" id="{AD96D83E-976F-CB43-8C93-59984E85BC72}"/>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625882616"/>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236" userDrawn="1">
          <p15:clr>
            <a:srgbClr val="FBAE40"/>
          </p15:clr>
        </p15:guide>
        <p15:guide id="10" orient="horz" pos="235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Full Page Image Coll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4" name="Picture Placeholder 3">
            <a:extLst>
              <a:ext uri="{FF2B5EF4-FFF2-40B4-BE49-F238E27FC236}">
                <a16:creationId xmlns:a16="http://schemas.microsoft.com/office/drawing/2014/main" id="{41EBFB52-47B2-44CB-B9B5-C8C4D2F2AF23}"/>
              </a:ext>
            </a:extLst>
          </p:cNvPr>
          <p:cNvSpPr>
            <a:spLocks noGrp="1"/>
          </p:cNvSpPr>
          <p:nvPr>
            <p:ph type="pic" sz="quarter" idx="13"/>
          </p:nvPr>
        </p:nvSpPr>
        <p:spPr>
          <a:xfrm>
            <a:off x="325833" y="1167730"/>
            <a:ext cx="242961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5" name="Picture Placeholder 3">
            <a:extLst>
              <a:ext uri="{FF2B5EF4-FFF2-40B4-BE49-F238E27FC236}">
                <a16:creationId xmlns:a16="http://schemas.microsoft.com/office/drawing/2014/main" id="{0772F182-62BF-4CD4-AFAB-DD3986E2570A}"/>
              </a:ext>
            </a:extLst>
          </p:cNvPr>
          <p:cNvSpPr>
            <a:spLocks noGrp="1"/>
          </p:cNvSpPr>
          <p:nvPr>
            <p:ph type="pic" sz="quarter" idx="15"/>
          </p:nvPr>
        </p:nvSpPr>
        <p:spPr>
          <a:xfrm>
            <a:off x="2988620" y="1157898"/>
            <a:ext cx="405204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8" name="Picture Placeholder 3">
            <a:extLst>
              <a:ext uri="{FF2B5EF4-FFF2-40B4-BE49-F238E27FC236}">
                <a16:creationId xmlns:a16="http://schemas.microsoft.com/office/drawing/2014/main" id="{CDFD8E56-6E37-43C9-8D07-9658BFA53A71}"/>
              </a:ext>
            </a:extLst>
          </p:cNvPr>
          <p:cNvSpPr>
            <a:spLocks noGrp="1"/>
          </p:cNvSpPr>
          <p:nvPr>
            <p:ph type="pic" sz="quarter" idx="18"/>
          </p:nvPr>
        </p:nvSpPr>
        <p:spPr>
          <a:xfrm>
            <a:off x="7264785" y="1157898"/>
            <a:ext cx="4622415"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7" name="Picture Placeholder 3">
            <a:extLst>
              <a:ext uri="{FF2B5EF4-FFF2-40B4-BE49-F238E27FC236}">
                <a16:creationId xmlns:a16="http://schemas.microsoft.com/office/drawing/2014/main" id="{F90C7393-C78B-48EB-AC56-F592B5062718}"/>
              </a:ext>
            </a:extLst>
          </p:cNvPr>
          <p:cNvSpPr>
            <a:spLocks noGrp="1"/>
          </p:cNvSpPr>
          <p:nvPr>
            <p:ph type="pic" sz="quarter" idx="17"/>
          </p:nvPr>
        </p:nvSpPr>
        <p:spPr>
          <a:xfrm>
            <a:off x="325833" y="3733800"/>
            <a:ext cx="405204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6" name="Picture Placeholder 3">
            <a:extLst>
              <a:ext uri="{FF2B5EF4-FFF2-40B4-BE49-F238E27FC236}">
                <a16:creationId xmlns:a16="http://schemas.microsoft.com/office/drawing/2014/main" id="{2A64CEAF-F72A-4665-A1E7-EE72A6BE8FF2}"/>
              </a:ext>
            </a:extLst>
          </p:cNvPr>
          <p:cNvSpPr>
            <a:spLocks noGrp="1"/>
          </p:cNvSpPr>
          <p:nvPr>
            <p:ph type="pic" sz="quarter" idx="16"/>
          </p:nvPr>
        </p:nvSpPr>
        <p:spPr>
          <a:xfrm>
            <a:off x="4611050" y="3733800"/>
            <a:ext cx="242961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9" name="Picture Placeholder 3">
            <a:extLst>
              <a:ext uri="{FF2B5EF4-FFF2-40B4-BE49-F238E27FC236}">
                <a16:creationId xmlns:a16="http://schemas.microsoft.com/office/drawing/2014/main" id="{E8BF7EBF-D330-4550-AA20-B874337DB116}"/>
              </a:ext>
            </a:extLst>
          </p:cNvPr>
          <p:cNvSpPr>
            <a:spLocks noGrp="1"/>
          </p:cNvSpPr>
          <p:nvPr>
            <p:ph type="pic" sz="quarter" idx="19"/>
          </p:nvPr>
        </p:nvSpPr>
        <p:spPr>
          <a:xfrm>
            <a:off x="7264784" y="3733800"/>
            <a:ext cx="4622415"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3" name="Picture Placeholder 4">
            <a:extLst>
              <a:ext uri="{FF2B5EF4-FFF2-40B4-BE49-F238E27FC236}">
                <a16:creationId xmlns:a16="http://schemas.microsoft.com/office/drawing/2014/main" id="{83144689-DF27-4C4F-AEEE-8283850944EB}"/>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20" name="Picture 19">
            <a:extLst>
              <a:ext uri="{FF2B5EF4-FFF2-40B4-BE49-F238E27FC236}">
                <a16:creationId xmlns:a16="http://schemas.microsoft.com/office/drawing/2014/main" id="{A3F49034-53B1-F447-8617-CDE9CE77F9C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424473162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352" userDrawn="1">
          <p15:clr>
            <a:srgbClr val="FBAE40"/>
          </p15:clr>
        </p15:guide>
        <p15:guide id="10" orient="horz" pos="22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2/3 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25" name="Content Placeholder 3">
            <a:extLst>
              <a:ext uri="{FF2B5EF4-FFF2-40B4-BE49-F238E27FC236}">
                <a16:creationId xmlns:a16="http://schemas.microsoft.com/office/drawing/2014/main" id="{24C93AA4-914B-45B2-8818-F28671B740D9}"/>
              </a:ext>
            </a:extLst>
          </p:cNvPr>
          <p:cNvSpPr>
            <a:spLocks noGrp="1"/>
          </p:cNvSpPr>
          <p:nvPr>
            <p:ph sz="quarter" idx="19" hasCustomPrompt="1"/>
          </p:nvPr>
        </p:nvSpPr>
        <p:spPr>
          <a:xfrm>
            <a:off x="325439" y="1149350"/>
            <a:ext cx="7544032"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15184" y="1157898"/>
            <a:ext cx="3772016" cy="4971439"/>
          </a:xfrm>
          <a:prstGeom prst="rect">
            <a:avLst/>
          </a:prstGeom>
        </p:spPr>
        <p:txBody>
          <a:bodyPr tIns="0" bIns="0"/>
          <a:lstStyle>
            <a:lvl1pPr>
              <a:defRPr lang="en-US" sz="1600" kern="1200" baseline="0" dirty="0">
                <a:solidFill>
                  <a:schemeClr val="accent1"/>
                </a:solidFill>
                <a:latin typeface="+mn-lt"/>
                <a:ea typeface="+mn-ea"/>
                <a:cs typeface="+mn-cs"/>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9" name="Picture Placeholder 4">
            <a:extLst>
              <a:ext uri="{FF2B5EF4-FFF2-40B4-BE49-F238E27FC236}">
                <a16:creationId xmlns:a16="http://schemas.microsoft.com/office/drawing/2014/main" id="{76A13BB6-85A5-8644-883F-958DBA5B363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0" name="Picture 9">
            <a:extLst>
              <a:ext uri="{FF2B5EF4-FFF2-40B4-BE49-F238E27FC236}">
                <a16:creationId xmlns:a16="http://schemas.microsoft.com/office/drawing/2014/main" id="{B76780DF-95CB-2344-9B62-F51096A6644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18246319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11561762"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1" name="Picture Placeholder 4">
            <a:extLst>
              <a:ext uri="{FF2B5EF4-FFF2-40B4-BE49-F238E27FC236}">
                <a16:creationId xmlns:a16="http://schemas.microsoft.com/office/drawing/2014/main" id="{4E887FA2-7D3A-664F-93DB-3EB9460F9BA6}"/>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2" name="Picture 11">
            <a:extLst>
              <a:ext uri="{FF2B5EF4-FFF2-40B4-BE49-F238E27FC236}">
                <a16:creationId xmlns:a16="http://schemas.microsoft.com/office/drawing/2014/main" id="{C80D20E1-5E2F-DC49-B11B-024820BA606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269589256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7544033"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11" name="Text Placeholder 8">
            <a:extLst>
              <a:ext uri="{FF2B5EF4-FFF2-40B4-BE49-F238E27FC236}">
                <a16:creationId xmlns:a16="http://schemas.microsoft.com/office/drawing/2014/main" id="{0078D08B-4AC0-413A-8D64-84876BCF693E}"/>
              </a:ext>
            </a:extLst>
          </p:cNvPr>
          <p:cNvSpPr>
            <a:spLocks noGrp="1"/>
          </p:cNvSpPr>
          <p:nvPr>
            <p:ph type="body" sz="quarter" idx="20" hasCustomPrompt="1"/>
          </p:nvPr>
        </p:nvSpPr>
        <p:spPr>
          <a:xfrm>
            <a:off x="8106131" y="1158403"/>
            <a:ext cx="378106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6C89BDC3-593E-A843-8BF2-5F4E73EEADB4}"/>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79DBF0CF-4090-334E-9533-542A553DBDA3}"/>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254455920"/>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Half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4" name="Content Placeholder 3">
            <a:extLst>
              <a:ext uri="{FF2B5EF4-FFF2-40B4-BE49-F238E27FC236}">
                <a16:creationId xmlns:a16="http://schemas.microsoft.com/office/drawing/2014/main" id="{B10A3255-96BA-4D60-BF32-DF5A0CF4AE4F}"/>
              </a:ext>
            </a:extLst>
          </p:cNvPr>
          <p:cNvSpPr>
            <a:spLocks noGrp="1"/>
          </p:cNvSpPr>
          <p:nvPr>
            <p:ph sz="quarter" idx="19" hasCustomPrompt="1"/>
          </p:nvPr>
        </p:nvSpPr>
        <p:spPr>
          <a:xfrm>
            <a:off x="325439" y="1149350"/>
            <a:ext cx="5595527"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Text Placeholder 8">
            <a:extLst>
              <a:ext uri="{FF2B5EF4-FFF2-40B4-BE49-F238E27FC236}">
                <a16:creationId xmlns:a16="http://schemas.microsoft.com/office/drawing/2014/main" id="{0E00FE3C-6612-402C-B97E-100F9A45454F}"/>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dirty="0"/>
              <a:t>Image label (Locations)</a:t>
            </a:r>
            <a:endParaRPr lang="en-US" dirty="0"/>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4306594"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13704" y="6308939"/>
            <a:ext cx="495890" cy="403111"/>
          </a:xfrm>
          <a:prstGeom prst="rect">
            <a:avLst/>
          </a:prstGeom>
        </p:spPr>
      </p:pic>
    </p:spTree>
    <p:extLst>
      <p:ext uri="{BB962C8B-B14F-4D97-AF65-F5344CB8AC3E}">
        <p14:creationId xmlns:p14="http://schemas.microsoft.com/office/powerpoint/2010/main" val="210415475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HalfPag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2" name="Text Placeholder 8">
            <a:extLst>
              <a:ext uri="{FF2B5EF4-FFF2-40B4-BE49-F238E27FC236}">
                <a16:creationId xmlns:a16="http://schemas.microsoft.com/office/drawing/2014/main" id="{2B75052F-0636-4932-8F2E-F2F81FDD5A13}"/>
              </a:ext>
            </a:extLst>
          </p:cNvPr>
          <p:cNvSpPr>
            <a:spLocks noGrp="1"/>
          </p:cNvSpPr>
          <p:nvPr>
            <p:ph type="body" sz="quarter" idx="19" hasCustomPrompt="1"/>
          </p:nvPr>
        </p:nvSpPr>
        <p:spPr>
          <a:xfrm>
            <a:off x="325438" y="1149350"/>
            <a:ext cx="559060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4" name="Content Placeholder 3">
            <a:extLst>
              <a:ext uri="{FF2B5EF4-FFF2-40B4-BE49-F238E27FC236}">
                <a16:creationId xmlns:a16="http://schemas.microsoft.com/office/drawing/2014/main" id="{F990E6F4-5BA5-461C-98F8-2FA662FC386F}"/>
              </a:ext>
            </a:extLst>
          </p:cNvPr>
          <p:cNvSpPr>
            <a:spLocks noGrp="1"/>
          </p:cNvSpPr>
          <p:nvPr>
            <p:ph sz="quarter" idx="20" hasCustomPrompt="1"/>
          </p:nvPr>
        </p:nvSpPr>
        <p:spPr>
          <a:xfrm>
            <a:off x="325439" y="1692998"/>
            <a:ext cx="5595527" cy="44363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Text Placeholder 8">
            <a:extLst>
              <a:ext uri="{FF2B5EF4-FFF2-40B4-BE49-F238E27FC236}">
                <a16:creationId xmlns:a16="http://schemas.microsoft.com/office/drawing/2014/main" id="{66FC4C66-5FFB-40F0-AC3F-B1D1D04E119C}"/>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dirty="0"/>
              <a:t>Image label (Locations)</a:t>
            </a:r>
            <a:endParaRPr lang="en-US" dirty="0"/>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9" name="Picture Placeholder 4">
            <a:extLst>
              <a:ext uri="{FF2B5EF4-FFF2-40B4-BE49-F238E27FC236}">
                <a16:creationId xmlns:a16="http://schemas.microsoft.com/office/drawing/2014/main" id="{6F4E35D4-6128-8B41-9123-30295AF368DD}"/>
              </a:ext>
              <a:ext uri="{C183D7F6-B498-43B3-948B-1728B52AA6E4}">
                <adec:decorative xmlns:adec="http://schemas.microsoft.com/office/drawing/2017/decorative" val="0"/>
              </a:ext>
            </a:extLst>
          </p:cNvPr>
          <p:cNvSpPr>
            <a:spLocks noGrp="1"/>
          </p:cNvSpPr>
          <p:nvPr>
            <p:ph type="pic" sz="quarter" idx="14" hasCustomPrompt="1"/>
          </p:nvPr>
        </p:nvSpPr>
        <p:spPr>
          <a:xfrm>
            <a:off x="4306594"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78543D20-DDB8-5247-B162-452D9A21158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13704" y="6308939"/>
            <a:ext cx="495890" cy="403111"/>
          </a:xfrm>
          <a:prstGeom prst="rect">
            <a:avLst/>
          </a:prstGeom>
        </p:spPr>
      </p:pic>
    </p:spTree>
    <p:extLst>
      <p:ext uri="{BB962C8B-B14F-4D97-AF65-F5344CB8AC3E}">
        <p14:creationId xmlns:p14="http://schemas.microsoft.com/office/powerpoint/2010/main" val="39920055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Video Slid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162739"/>
            <a:ext cx="11563200" cy="4971600"/>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0" name="Picture Placeholder 4">
            <a:extLst>
              <a:ext uri="{FF2B5EF4-FFF2-40B4-BE49-F238E27FC236}">
                <a16:creationId xmlns:a16="http://schemas.microsoft.com/office/drawing/2014/main" id="{A797627D-3402-6E4D-8187-1EC2AC184A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8" name="Picture 7">
            <a:extLst>
              <a:ext uri="{FF2B5EF4-FFF2-40B4-BE49-F238E27FC236}">
                <a16:creationId xmlns:a16="http://schemas.microsoft.com/office/drawing/2014/main" id="{D0E8DD23-376B-D042-93F3-9B85EB4C3C1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4218160062"/>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Video Slid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1" name="Content Placeholder 3">
            <a:extLst>
              <a:ext uri="{FF2B5EF4-FFF2-40B4-BE49-F238E27FC236}">
                <a16:creationId xmlns:a16="http://schemas.microsoft.com/office/drawing/2014/main" id="{C8B8085A-D291-4463-8D01-7FA09C7E8216}"/>
              </a:ext>
            </a:extLst>
          </p:cNvPr>
          <p:cNvSpPr>
            <a:spLocks noGrp="1"/>
          </p:cNvSpPr>
          <p:nvPr>
            <p:ph sz="quarter" idx="16"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674891"/>
            <a:ext cx="11563200" cy="4459448"/>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0" name="Picture Placeholder 4">
            <a:extLst>
              <a:ext uri="{FF2B5EF4-FFF2-40B4-BE49-F238E27FC236}">
                <a16:creationId xmlns:a16="http://schemas.microsoft.com/office/drawing/2014/main" id="{9051DCD0-3964-C241-8800-8AEFF47F2642}"/>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81605404-8C18-AB41-B5E3-98BCC34C0E67}"/>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00991027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BVE_Cover/End_Bottom ba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91F2816-65F1-482C-B5B4-E5C909BC2AE8}"/>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Click the central icon to add background picture</a:t>
            </a:r>
            <a:endParaRPr lang="en-GB" dirty="0"/>
          </a:p>
        </p:txBody>
      </p:sp>
      <p:sp>
        <p:nvSpPr>
          <p:cNvPr id="32" name="Title">
            <a:extLst>
              <a:ext uri="{FF2B5EF4-FFF2-40B4-BE49-F238E27FC236}">
                <a16:creationId xmlns:a16="http://schemas.microsoft.com/office/drawing/2014/main" id="{77948493-4899-E642-8DB6-71465BB5986D}"/>
              </a:ext>
            </a:extLst>
          </p:cNvPr>
          <p:cNvSpPr>
            <a:spLocks noGrp="1"/>
          </p:cNvSpPr>
          <p:nvPr>
            <p:ph type="title" hasCustomPrompt="1"/>
          </p:nvPr>
        </p:nvSpPr>
        <p:spPr>
          <a:xfrm>
            <a:off x="1001259" y="4375798"/>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31" name="Sub title">
            <a:extLst>
              <a:ext uri="{FF2B5EF4-FFF2-40B4-BE49-F238E27FC236}">
                <a16:creationId xmlns:a16="http://schemas.microsoft.com/office/drawing/2014/main" id="{228973A0-6782-E144-B6BE-8A91E0CB5DCA}"/>
              </a:ext>
            </a:extLst>
          </p:cNvPr>
          <p:cNvSpPr>
            <a:spLocks noGrp="1"/>
          </p:cNvSpPr>
          <p:nvPr>
            <p:ph type="body" sz="quarter" idx="13" hasCustomPrompt="1"/>
          </p:nvPr>
        </p:nvSpPr>
        <p:spPr>
          <a:xfrm>
            <a:off x="1001713" y="5478682"/>
            <a:ext cx="6423025" cy="445868"/>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sp>
        <p:nvSpPr>
          <p:cNvPr id="11" name="Text Placeholder 8">
            <a:extLst>
              <a:ext uri="{FF2B5EF4-FFF2-40B4-BE49-F238E27FC236}">
                <a16:creationId xmlns:a16="http://schemas.microsoft.com/office/drawing/2014/main" id="{55285386-2331-4BA8-9102-7E7175F8F8C9}"/>
              </a:ext>
            </a:extLst>
          </p:cNvPr>
          <p:cNvSpPr>
            <a:spLocks noGrp="1"/>
          </p:cNvSpPr>
          <p:nvPr>
            <p:ph type="body" sz="quarter" idx="16" hasCustomPrompt="1"/>
          </p:nvPr>
        </p:nvSpPr>
        <p:spPr>
          <a:xfrm>
            <a:off x="1001259" y="6111526"/>
            <a:ext cx="5363327"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sp>
        <p:nvSpPr>
          <p:cNvPr id="10" name="Partner logo">
            <a:extLst>
              <a:ext uri="{FF2B5EF4-FFF2-40B4-BE49-F238E27FC236}">
                <a16:creationId xmlns:a16="http://schemas.microsoft.com/office/drawing/2014/main" id="{E2646508-2137-5D48-AA82-17BA6E64E66C}"/>
              </a:ext>
              <a:ext uri="{C183D7F6-B498-43B3-948B-1728B52AA6E4}">
                <adec:decorative xmlns:adec="http://schemas.microsoft.com/office/drawing/2017/decorative" val="0"/>
              </a:ext>
            </a:extLst>
          </p:cNvPr>
          <p:cNvSpPr>
            <a:spLocks noGrp="1"/>
          </p:cNvSpPr>
          <p:nvPr>
            <p:ph type="pic" sz="quarter" idx="14" hasCustomPrompt="1"/>
          </p:nvPr>
        </p:nvSpPr>
        <p:spPr>
          <a:xfrm>
            <a:off x="10096483" y="150462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dirty="0"/>
              <a:t>Partner logo</a:t>
            </a:r>
          </a:p>
        </p:txBody>
      </p:sp>
      <p:sp>
        <p:nvSpPr>
          <p:cNvPr id="13" name="Locations">
            <a:extLst>
              <a:ext uri="{FF2B5EF4-FFF2-40B4-BE49-F238E27FC236}">
                <a16:creationId xmlns:a16="http://schemas.microsoft.com/office/drawing/2014/main" id="{22EA7560-7CFA-493F-828C-2F865C4FEA86}"/>
              </a:ext>
            </a:extLst>
          </p:cNvPr>
          <p:cNvSpPr>
            <a:spLocks noGrp="1"/>
          </p:cNvSpPr>
          <p:nvPr>
            <p:ph type="body" sz="quarter" idx="18" hasCustomPrompt="1"/>
          </p:nvPr>
        </p:nvSpPr>
        <p:spPr>
          <a:xfrm>
            <a:off x="6752349" y="6294092"/>
            <a:ext cx="5210703" cy="322262"/>
          </a:xfrm>
          <a:prstGeom prst="rect">
            <a:avLst/>
          </a:prstGeom>
          <a:solidFill>
            <a:srgbClr val="120742"/>
          </a:solidFill>
        </p:spPr>
        <p:txBody>
          <a:bodyPr anchor="ctr"/>
          <a:lstStyle>
            <a:lvl1pPr marL="0" indent="0" algn="r">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3853274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8E0D-3723-DB46-AD2B-3118B2035D3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BF88177E-EC12-6B45-B699-5FC992660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a:extLst>
              <a:ext uri="{FF2B5EF4-FFF2-40B4-BE49-F238E27FC236}">
                <a16:creationId xmlns:a16="http://schemas.microsoft.com/office/drawing/2014/main" id="{4A6E95E6-7177-094D-89F1-1BB374C748A7}"/>
              </a:ext>
              <a:ext uri="{C183D7F6-B498-43B3-948B-1728B52AA6E4}">
                <adec:decorative xmlns:adec="http://schemas.microsoft.com/office/drawing/2017/decorative" val="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11529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3523-DB5A-EB45-868A-FF9695C5592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311E57-8DA1-A846-8863-F2C271F60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054C57-823D-6948-BABD-AAEF6DEC25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D195DBD-B0AC-074E-A729-966A6FACA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A16180-2DF4-774C-ADDA-C5B4FF2EE9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9828AF-F08A-7E4F-989C-D37ADD16E8BA}"/>
              </a:ext>
            </a:extLst>
          </p:cNvPr>
          <p:cNvSpPr>
            <a:spLocks noGrp="1"/>
          </p:cNvSpPr>
          <p:nvPr>
            <p:ph type="dt" sz="half" idx="10"/>
          </p:nvPr>
        </p:nvSpPr>
        <p:spPr/>
        <p:txBody>
          <a:bodyPr/>
          <a:lstStyle/>
          <a:p>
            <a:fld id="{9BCD86E4-63E0-F740-A65D-19FA676B1081}" type="datetimeFigureOut">
              <a:rPr lang="en-US" smtClean="0"/>
              <a:t>9/1/2023</a:t>
            </a:fld>
            <a:endParaRPr lang="en-US"/>
          </a:p>
        </p:txBody>
      </p:sp>
      <p:sp>
        <p:nvSpPr>
          <p:cNvPr id="8" name="Footer Placeholder 7">
            <a:extLst>
              <a:ext uri="{FF2B5EF4-FFF2-40B4-BE49-F238E27FC236}">
                <a16:creationId xmlns:a16="http://schemas.microsoft.com/office/drawing/2014/main" id="{79E608C9-3CBA-D44C-8999-0EACD76D50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474198-C3FF-B944-9730-B726BB817373}"/>
              </a:ext>
            </a:extLst>
          </p:cNvPr>
          <p:cNvSpPr>
            <a:spLocks noGrp="1"/>
          </p:cNvSpPr>
          <p:nvPr>
            <p:ph type="sldNum" sz="quarter" idx="12"/>
          </p:nvPr>
        </p:nvSpPr>
        <p:spPr/>
        <p:txBody>
          <a:bodyPr/>
          <a:lstStyle/>
          <a:p>
            <a:fld id="{11E70006-CDA3-E044-BEF7-40A57D243F45}" type="slidenum">
              <a:rPr lang="en-US" smtClean="0"/>
              <a:t>‹#›</a:t>
            </a:fld>
            <a:endParaRPr lang="en-US"/>
          </a:p>
        </p:txBody>
      </p:sp>
    </p:spTree>
    <p:extLst>
      <p:ext uri="{BB962C8B-B14F-4D97-AF65-F5344CB8AC3E}">
        <p14:creationId xmlns:p14="http://schemas.microsoft.com/office/powerpoint/2010/main" val="419489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DA4C-8946-5E4B-8D67-D65C36BB53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73E01C-0FC4-BF4D-825C-B3AC8F5A0E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2A6A39-4587-AE49-B4FF-51C7AF859B6E}"/>
              </a:ext>
            </a:extLst>
          </p:cNvPr>
          <p:cNvSpPr>
            <a:spLocks noGrp="1"/>
          </p:cNvSpPr>
          <p:nvPr>
            <p:ph type="dt" sz="half" idx="10"/>
          </p:nvPr>
        </p:nvSpPr>
        <p:spPr/>
        <p:txBody>
          <a:bodyPr/>
          <a:lstStyle/>
          <a:p>
            <a:fld id="{9BCD86E4-63E0-F740-A65D-19FA676B1081}" type="datetimeFigureOut">
              <a:rPr lang="en-US" smtClean="0"/>
              <a:t>9/1/2023</a:t>
            </a:fld>
            <a:endParaRPr lang="en-US"/>
          </a:p>
        </p:txBody>
      </p:sp>
      <p:sp>
        <p:nvSpPr>
          <p:cNvPr id="6" name="Slide Number Placeholder 5">
            <a:extLst>
              <a:ext uri="{FF2B5EF4-FFF2-40B4-BE49-F238E27FC236}">
                <a16:creationId xmlns:a16="http://schemas.microsoft.com/office/drawing/2014/main" id="{14AB001E-F7D5-FC45-8265-4B243EE4E7B7}"/>
              </a:ext>
            </a:extLst>
          </p:cNvPr>
          <p:cNvSpPr>
            <a:spLocks noGrp="1"/>
          </p:cNvSpPr>
          <p:nvPr>
            <p:ph type="sldNum" sz="quarter" idx="12"/>
          </p:nvPr>
        </p:nvSpPr>
        <p:spPr/>
        <p:txBody>
          <a:bodyPr/>
          <a:lstStyle/>
          <a:p>
            <a:fld id="{11E70006-CDA3-E044-BEF7-40A57D243F45}" type="slidenum">
              <a:rPr lang="en-US" smtClean="0"/>
              <a:t>‹#›</a:t>
            </a:fld>
            <a:endParaRPr lang="en-US"/>
          </a:p>
        </p:txBody>
      </p:sp>
      <p:sp>
        <p:nvSpPr>
          <p:cNvPr id="5" name="Footer Placeholder 4">
            <a:extLst>
              <a:ext uri="{FF2B5EF4-FFF2-40B4-BE49-F238E27FC236}">
                <a16:creationId xmlns:a16="http://schemas.microsoft.com/office/drawing/2014/main" id="{F56C540F-8BFF-8544-84A9-B227FF5DFFAA}"/>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9281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BVE_Cover/End_Navy background">
    <p:bg>
      <p:bgPr>
        <a:solidFill>
          <a:srgbClr val="1E1541"/>
        </a:solid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21D0B9E3-8F7B-7248-9736-61CA539B061A}"/>
              </a:ext>
            </a:extLst>
          </p:cNvPr>
          <p:cNvSpPr>
            <a:spLocks noGrp="1"/>
          </p:cNvSpPr>
          <p:nvPr>
            <p:ph type="title" hasCustomPrompt="1"/>
          </p:nvPr>
        </p:nvSpPr>
        <p:spPr>
          <a:xfrm>
            <a:off x="1001259" y="2668604"/>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8" name="Text Placeholder 8">
            <a:extLst>
              <a:ext uri="{FF2B5EF4-FFF2-40B4-BE49-F238E27FC236}">
                <a16:creationId xmlns:a16="http://schemas.microsoft.com/office/drawing/2014/main" id="{8EC15C1C-5783-494B-871F-AECEBCBF4D0D}"/>
              </a:ext>
            </a:extLst>
          </p:cNvPr>
          <p:cNvSpPr>
            <a:spLocks noGrp="1"/>
          </p:cNvSpPr>
          <p:nvPr>
            <p:ph type="body" sz="quarter" idx="13" hasCustomPrompt="1"/>
          </p:nvPr>
        </p:nvSpPr>
        <p:spPr>
          <a:xfrm>
            <a:off x="1001713" y="3780452"/>
            <a:ext cx="6423025" cy="413391"/>
          </a:xfrm>
          <a:prstGeom prst="rect">
            <a:avLst/>
          </a:prstGeom>
        </p:spPr>
        <p:txBody>
          <a:bodyPr/>
          <a:lstStyle>
            <a:lvl1pPr marL="0" indent="0">
              <a:buNone/>
              <a:defRPr sz="2400" baseline="0">
                <a:solidFill>
                  <a:schemeClr val="bg1"/>
                </a:solidFill>
              </a:defRPr>
            </a:lvl1pPr>
          </a:lstStyle>
          <a:p>
            <a:pPr lvl="0"/>
            <a:r>
              <a:rPr lang="en-GB" dirty="0"/>
              <a:t>Click to edit speaker’s name</a:t>
            </a:r>
            <a:endParaRPr lang="en-US" dirty="0"/>
          </a:p>
        </p:txBody>
      </p:sp>
      <p:sp>
        <p:nvSpPr>
          <p:cNvPr id="14" name="Text Placeholder 8">
            <a:extLst>
              <a:ext uri="{FF2B5EF4-FFF2-40B4-BE49-F238E27FC236}">
                <a16:creationId xmlns:a16="http://schemas.microsoft.com/office/drawing/2014/main" id="{0689DB96-61E7-AF4B-A561-5BD620B014B9}"/>
              </a:ext>
            </a:extLst>
          </p:cNvPr>
          <p:cNvSpPr>
            <a:spLocks noGrp="1"/>
          </p:cNvSpPr>
          <p:nvPr>
            <p:ph type="body" sz="quarter" idx="15" hasCustomPrompt="1"/>
          </p:nvPr>
        </p:nvSpPr>
        <p:spPr>
          <a:xfrm>
            <a:off x="1001259" y="6111526"/>
            <a:ext cx="6423025" cy="322262"/>
          </a:xfrm>
          <a:prstGeom prst="rect">
            <a:avLst/>
          </a:prstGeom>
        </p:spPr>
        <p:txBody>
          <a:bodyPr/>
          <a:lstStyle>
            <a:lvl1pPr marL="0" indent="0">
              <a:buNone/>
              <a:defRPr sz="2000" b="1" i="0" baseline="0">
                <a:solidFill>
                  <a:schemeClr val="bg1"/>
                </a:solidFill>
              </a:defRPr>
            </a:lvl1pPr>
          </a:lstStyle>
          <a:p>
            <a:pPr lvl="0"/>
            <a:r>
              <a:rPr lang="en-GB" dirty="0"/>
              <a:t>Click to add hashtag</a:t>
            </a:r>
            <a:endParaRPr lang="en-US" dirty="0"/>
          </a:p>
        </p:txBody>
      </p:sp>
      <p:sp>
        <p:nvSpPr>
          <p:cNvPr id="15" name="Rectangle 14" descr="Red Bar">
            <a:extLst>
              <a:ext uri="{FF2B5EF4-FFF2-40B4-BE49-F238E27FC236}">
                <a16:creationId xmlns:a16="http://schemas.microsoft.com/office/drawing/2014/main" id="{D9E3F728-D018-E348-890F-A46BDC523F45}"/>
              </a:ext>
              <a:ext uri="{C183D7F6-B498-43B3-948B-1728B52AA6E4}">
                <adec:decorative xmlns:adec="http://schemas.microsoft.com/office/drawing/2017/decorative" val="0"/>
              </a:ext>
            </a:extLst>
          </p:cNvPr>
          <p:cNvSpPr/>
          <p:nvPr userDrawn="1"/>
        </p:nvSpPr>
        <p:spPr>
          <a:xfrm>
            <a:off x="0" y="2628986"/>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4">
            <a:extLst>
              <a:ext uri="{FF2B5EF4-FFF2-40B4-BE49-F238E27FC236}">
                <a16:creationId xmlns:a16="http://schemas.microsoft.com/office/drawing/2014/main" id="{27BAE24B-8897-314D-AD10-75A2EED5C681}"/>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dirty="0"/>
              <a:t>Partner logo</a:t>
            </a:r>
          </a:p>
        </p:txBody>
      </p:sp>
      <p:pic>
        <p:nvPicPr>
          <p:cNvPr id="9" name="Logos">
            <a:extLst>
              <a:ext uri="{FF2B5EF4-FFF2-40B4-BE49-F238E27FC236}">
                <a16:creationId xmlns:a16="http://schemas.microsoft.com/office/drawing/2014/main" id="{E41796DB-48D6-6B49-9BF5-BF764821060F}"/>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0000" y="368553"/>
            <a:ext cx="975885" cy="790803"/>
          </a:xfrm>
          <a:prstGeom prst="rect">
            <a:avLst/>
          </a:prstGeom>
        </p:spPr>
      </p:pic>
    </p:spTree>
    <p:extLst>
      <p:ext uri="{BB962C8B-B14F-4D97-AF65-F5344CB8AC3E}">
        <p14:creationId xmlns:p14="http://schemas.microsoft.com/office/powerpoint/2010/main" val="419552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BVE_Cover/End_Navy background_Centred">
    <p:bg>
      <p:bgPr>
        <a:solidFill>
          <a:srgbClr val="1E1541"/>
        </a:solidFill>
        <a:effectLst/>
      </p:bgPr>
    </p:bg>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EECD84F3-CF78-A94C-B74B-B6099D67A55A}"/>
              </a:ext>
            </a:extLst>
          </p:cNvPr>
          <p:cNvSpPr>
            <a:spLocks noGrp="1"/>
          </p:cNvSpPr>
          <p:nvPr>
            <p:ph type="title" hasCustomPrompt="1"/>
          </p:nvPr>
        </p:nvSpPr>
        <p:spPr>
          <a:xfrm>
            <a:off x="1001259" y="2668604"/>
            <a:ext cx="10189028" cy="1078798"/>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4" name="Text Placeholder 8">
            <a:extLst>
              <a:ext uri="{FF2B5EF4-FFF2-40B4-BE49-F238E27FC236}">
                <a16:creationId xmlns:a16="http://schemas.microsoft.com/office/drawing/2014/main" id="{163D32C7-79BD-5B43-8577-A450EBE06AA2}"/>
              </a:ext>
            </a:extLst>
          </p:cNvPr>
          <p:cNvSpPr>
            <a:spLocks noGrp="1"/>
          </p:cNvSpPr>
          <p:nvPr>
            <p:ph type="body" sz="quarter" idx="13" hasCustomPrompt="1"/>
          </p:nvPr>
        </p:nvSpPr>
        <p:spPr>
          <a:xfrm>
            <a:off x="2884260" y="3780453"/>
            <a:ext cx="6423025" cy="439122"/>
          </a:xfrm>
          <a:prstGeom prst="rect">
            <a:avLst/>
          </a:prstGeom>
        </p:spPr>
        <p:txBody>
          <a:bodyPr/>
          <a:lstStyle>
            <a:lvl1pPr marL="0" indent="0" algn="ctr">
              <a:buNone/>
              <a:defRPr sz="2400" baseline="0">
                <a:solidFill>
                  <a:schemeClr val="bg1"/>
                </a:solidFill>
              </a:defRPr>
            </a:lvl1pPr>
          </a:lstStyle>
          <a:p>
            <a:pPr lvl="0"/>
            <a:r>
              <a:rPr lang="en-GB" dirty="0"/>
              <a:t>Click to edit speaker’s name</a:t>
            </a:r>
            <a:endParaRPr lang="en-US" dirty="0"/>
          </a:p>
        </p:txBody>
      </p:sp>
      <p:sp>
        <p:nvSpPr>
          <p:cNvPr id="15" name="Text Placeholder 8">
            <a:extLst>
              <a:ext uri="{FF2B5EF4-FFF2-40B4-BE49-F238E27FC236}">
                <a16:creationId xmlns:a16="http://schemas.microsoft.com/office/drawing/2014/main" id="{2869F0AB-6BA2-184D-8261-47FD5EAAD564}"/>
              </a:ext>
            </a:extLst>
          </p:cNvPr>
          <p:cNvSpPr>
            <a:spLocks noGrp="1"/>
          </p:cNvSpPr>
          <p:nvPr>
            <p:ph type="body" sz="quarter" idx="15" hasCustomPrompt="1"/>
          </p:nvPr>
        </p:nvSpPr>
        <p:spPr>
          <a:xfrm>
            <a:off x="2884259" y="6111526"/>
            <a:ext cx="6423025" cy="322262"/>
          </a:xfrm>
          <a:prstGeom prst="rect">
            <a:avLst/>
          </a:prstGeom>
        </p:spPr>
        <p:txBody>
          <a:bodyPr/>
          <a:lstStyle>
            <a:lvl1pPr marL="0" indent="0" algn="ctr">
              <a:buNone/>
              <a:defRPr sz="2000" b="1" i="0" baseline="0">
                <a:solidFill>
                  <a:schemeClr val="bg1"/>
                </a:solidFill>
              </a:defRPr>
            </a:lvl1pPr>
          </a:lstStyle>
          <a:p>
            <a:pPr lvl="0"/>
            <a:r>
              <a:rPr lang="en-GB" dirty="0"/>
              <a:t>Click to add hashtag</a:t>
            </a:r>
            <a:endParaRPr lang="en-US" dirty="0"/>
          </a:p>
        </p:txBody>
      </p:sp>
      <p:sp>
        <p:nvSpPr>
          <p:cNvPr id="7" name="Picture Placeholder 4">
            <a:extLst>
              <a:ext uri="{FF2B5EF4-FFF2-40B4-BE49-F238E27FC236}">
                <a16:creationId xmlns:a16="http://schemas.microsoft.com/office/drawing/2014/main" id="{1706D19B-290B-7041-B97C-9E8DE2E41226}"/>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dirty="0"/>
              <a:t>Partner logo</a:t>
            </a:r>
          </a:p>
        </p:txBody>
      </p:sp>
      <p:pic>
        <p:nvPicPr>
          <p:cNvPr id="8" name="Logos">
            <a:extLst>
              <a:ext uri="{FF2B5EF4-FFF2-40B4-BE49-F238E27FC236}">
                <a16:creationId xmlns:a16="http://schemas.microsoft.com/office/drawing/2014/main" id="{A87F04DC-5812-BF4C-865D-BDF86990C94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0000" y="368553"/>
            <a:ext cx="975885" cy="790803"/>
          </a:xfrm>
          <a:prstGeom prst="rect">
            <a:avLst/>
          </a:prstGeom>
        </p:spPr>
      </p:pic>
    </p:spTree>
    <p:extLst>
      <p:ext uri="{BB962C8B-B14F-4D97-AF65-F5344CB8AC3E}">
        <p14:creationId xmlns:p14="http://schemas.microsoft.com/office/powerpoint/2010/main" val="179846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BVE_Cover/End_Content Slide_Logo">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8306025"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dirty="0"/>
              <a:t>Content/Agenda</a:t>
            </a:r>
            <a:endParaRPr lang="en-US" dirty="0"/>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8306024"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dirty="0"/>
              <a:t>Click to edit Master text styles</a:t>
            </a:r>
          </a:p>
        </p:txBody>
      </p:sp>
      <p:sp>
        <p:nvSpPr>
          <p:cNvPr id="7" name="Picture Placeholder 4">
            <a:extLst>
              <a:ext uri="{FF2B5EF4-FFF2-40B4-BE49-F238E27FC236}">
                <a16:creationId xmlns:a16="http://schemas.microsoft.com/office/drawing/2014/main" id="{1706D19B-290B-7041-B97C-9E8DE2E41226}"/>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dirty="0"/>
              <a:t>Partner logo</a:t>
            </a:r>
          </a:p>
        </p:txBody>
      </p:sp>
      <p:pic>
        <p:nvPicPr>
          <p:cNvPr id="10" name="Logos">
            <a:extLst>
              <a:ext uri="{FF2B5EF4-FFF2-40B4-BE49-F238E27FC236}">
                <a16:creationId xmlns:a16="http://schemas.microsoft.com/office/drawing/2014/main" id="{B93767B3-2877-4D4D-A622-AE6B4EB23B81}"/>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0000" y="368553"/>
            <a:ext cx="975885" cy="790803"/>
          </a:xfrm>
          <a:prstGeom prst="rect">
            <a:avLst/>
          </a:prstGeom>
        </p:spPr>
      </p:pic>
    </p:spTree>
    <p:extLst>
      <p:ext uri="{BB962C8B-B14F-4D97-AF65-F5344CB8AC3E}">
        <p14:creationId xmlns:p14="http://schemas.microsoft.com/office/powerpoint/2010/main" val="131377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BVE_Cover/End_Content Slide">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10288413"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dirty="0"/>
              <a:t>Content/Agenda</a:t>
            </a:r>
            <a:endParaRPr lang="en-US" dirty="0"/>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10288412"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217865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_Navy">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613A1A9-F97F-4D22-AACA-BAB43A58D979}"/>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picture, right click on the </a:t>
            </a:r>
            <a:r>
              <a:rPr lang="en-US" dirty="0" err="1"/>
              <a:t>coloured</a:t>
            </a:r>
            <a:r>
              <a:rPr lang="en-US" dirty="0"/>
              <a:t> box and send it to the back, you will then be able to add your background image by clicking the image icon in the middle of the screen, once you have placed your image, right click on the image and send it to the back in order for the </a:t>
            </a:r>
            <a:r>
              <a:rPr lang="en-US" dirty="0" err="1"/>
              <a:t>coloured</a:t>
            </a:r>
            <a:r>
              <a:rPr lang="en-US" dirty="0"/>
              <a:t> box to appear over the image. </a:t>
            </a:r>
            <a:endParaRPr lang="en-GB" dirty="0"/>
          </a:p>
        </p:txBody>
      </p:sp>
      <p:sp>
        <p:nvSpPr>
          <p:cNvPr id="6" name="Title 9">
            <a:extLst>
              <a:ext uri="{FF2B5EF4-FFF2-40B4-BE49-F238E27FC236}">
                <a16:creationId xmlns:a16="http://schemas.microsoft.com/office/drawing/2014/main" id="{B6169398-DA0D-634D-A347-F8D65716CF67}"/>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Quotations/motto</a:t>
            </a:r>
            <a:endParaRPr lang="en-US" dirty="0"/>
          </a:p>
        </p:txBody>
      </p:sp>
      <p:sp>
        <p:nvSpPr>
          <p:cNvPr id="5" name="Text Placeholder 8">
            <a:extLst>
              <a:ext uri="{FF2B5EF4-FFF2-40B4-BE49-F238E27FC236}">
                <a16:creationId xmlns:a16="http://schemas.microsoft.com/office/drawing/2014/main" id="{E0AB1231-AD18-4EB3-8D11-04AD0A3AF011}"/>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329447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_Red">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8A2D00AF-5F33-40F6-99C9-0D8ADEF6574E}"/>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picture, right click on the </a:t>
            </a:r>
            <a:r>
              <a:rPr lang="en-US" dirty="0" err="1"/>
              <a:t>coloured</a:t>
            </a:r>
            <a:r>
              <a:rPr lang="en-US" dirty="0"/>
              <a:t> box and send it to the back, you will then be able to add your background image by clicking the image icon in the middle of the screen, once you have placed your image, right click on the image and send it to the back in order for the </a:t>
            </a:r>
            <a:r>
              <a:rPr lang="en-US" dirty="0" err="1"/>
              <a:t>coloured</a:t>
            </a:r>
            <a:r>
              <a:rPr lang="en-US" dirty="0"/>
              <a:t> box to appear over the image. </a:t>
            </a:r>
            <a:endParaRPr lang="en-GB" dirty="0"/>
          </a:p>
        </p:txBody>
      </p:sp>
      <p:sp>
        <p:nvSpPr>
          <p:cNvPr id="6" name="Title 9">
            <a:extLst>
              <a:ext uri="{FF2B5EF4-FFF2-40B4-BE49-F238E27FC236}">
                <a16:creationId xmlns:a16="http://schemas.microsoft.com/office/drawing/2014/main" id="{96A7D56D-E191-4E4B-B30D-6D68698A783A}"/>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Quotations/motto</a:t>
            </a:r>
            <a:endParaRPr lang="en-US" dirty="0"/>
          </a:p>
        </p:txBody>
      </p:sp>
      <p:sp>
        <p:nvSpPr>
          <p:cNvPr id="5" name="Text Placeholder 8">
            <a:extLst>
              <a:ext uri="{FF2B5EF4-FFF2-40B4-BE49-F238E27FC236}">
                <a16:creationId xmlns:a16="http://schemas.microsoft.com/office/drawing/2014/main" id="{7FDC2D99-840E-41CF-8ADE-FAAFD2858E27}"/>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37330814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4BDC19B-E4DC-4FBA-A93E-A7BCABBC19B4}"/>
              </a:ext>
              <a:ext uri="{C183D7F6-B498-43B3-948B-1728B52AA6E4}">
                <adec:decorative xmlns:adec="http://schemas.microsoft.com/office/drawing/2017/decorative" val="1"/>
              </a:ext>
            </a:extLst>
          </p:cNvPr>
          <p:cNvSpPr>
            <a:spLocks noGrp="1"/>
          </p:cNvSpPr>
          <p:nvPr>
            <p:ph type="ftr" sz="quarter" idx="3"/>
          </p:nvPr>
        </p:nvSpPr>
        <p:spPr>
          <a:xfrm>
            <a:off x="0" y="394570"/>
            <a:ext cx="651353" cy="519830"/>
          </a:xfrm>
          <a:prstGeom prst="rect">
            <a:avLst/>
          </a:prstGeom>
          <a:solidFill>
            <a:srgbClr val="E41F18"/>
          </a:solidFill>
        </p:spPr>
        <p:txBody>
          <a:bodyPr vert="horz" lIns="91440" tIns="45720" rIns="91440" bIns="45720" rtlCol="0" anchor="ctr"/>
          <a:lstStyle>
            <a:lvl1pPr algn="ctr">
              <a:defRPr sz="1200">
                <a:solidFill>
                  <a:srgbClr val="E41F18"/>
                </a:solidFill>
              </a:defRPr>
            </a:lvl1pPr>
          </a:lstStyle>
          <a:p>
            <a:endParaRPr lang="en-GB" dirty="0"/>
          </a:p>
        </p:txBody>
      </p:sp>
      <p:sp>
        <p:nvSpPr>
          <p:cNvPr id="2" name="Title Placeholder 1">
            <a:extLst>
              <a:ext uri="{FF2B5EF4-FFF2-40B4-BE49-F238E27FC236}">
                <a16:creationId xmlns:a16="http://schemas.microsoft.com/office/drawing/2014/main" id="{F623CCCC-FD15-491B-B91D-4392C3136A73}"/>
              </a:ext>
            </a:extLst>
          </p:cNvPr>
          <p:cNvSpPr>
            <a:spLocks noGrp="1"/>
          </p:cNvSpPr>
          <p:nvPr>
            <p:ph type="title"/>
          </p:nvPr>
        </p:nvSpPr>
        <p:spPr>
          <a:xfrm>
            <a:off x="905253" y="365125"/>
            <a:ext cx="10961307" cy="5492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FBACBB8-06FE-4347-A218-326404308A75}"/>
              </a:ext>
            </a:extLst>
          </p:cNvPr>
          <p:cNvSpPr>
            <a:spLocks noGrp="1"/>
          </p:cNvSpPr>
          <p:nvPr>
            <p:ph type="body" idx="1"/>
          </p:nvPr>
        </p:nvSpPr>
        <p:spPr>
          <a:xfrm>
            <a:off x="325439" y="1157898"/>
            <a:ext cx="11541122" cy="5019065"/>
          </a:xfrm>
          <a:prstGeom prst="rect">
            <a:avLst/>
          </a:prstGeom>
        </p:spPr>
        <p:txBody>
          <a:bodyPr tIns="0" bIns="0"/>
          <a:lstStyle/>
          <a:p>
            <a:pPr marL="0" lvl="0" indent="0">
              <a:lnSpc>
                <a:spcPct val="100000"/>
              </a:lnSpc>
              <a:spcBef>
                <a:spcPts val="0"/>
              </a:spcBef>
              <a:spcAft>
                <a:spcPts val="600"/>
              </a:spcAft>
              <a:buClr>
                <a:srgbClr val="E41F18"/>
              </a:buClr>
              <a:buNone/>
            </a:pPr>
            <a:r>
              <a:rPr lang="en-US" dirty="0"/>
              <a:t>Click to edit Master text styles</a:t>
            </a:r>
          </a:p>
          <a:p>
            <a:pPr marL="271463" lvl="1" indent="-271463">
              <a:lnSpc>
                <a:spcPct val="100000"/>
              </a:lnSpc>
              <a:spcBef>
                <a:spcPts val="0"/>
              </a:spcBef>
              <a:spcAft>
                <a:spcPts val="600"/>
              </a:spcAft>
              <a:buClr>
                <a:srgbClr val="E41F18"/>
              </a:buClr>
            </a:pPr>
            <a:r>
              <a:rPr lang="en-US" dirty="0"/>
              <a:t>Second level</a:t>
            </a:r>
          </a:p>
          <a:p>
            <a:pPr marL="533400" lvl="2" indent="-261938">
              <a:lnSpc>
                <a:spcPct val="100000"/>
              </a:lnSpc>
              <a:spcBef>
                <a:spcPts val="0"/>
              </a:spcBef>
              <a:spcAft>
                <a:spcPts val="600"/>
              </a:spcAft>
              <a:buClr>
                <a:srgbClr val="E41F18"/>
              </a:buClr>
            </a:pPr>
            <a:r>
              <a:rPr lang="en-US" dirty="0"/>
              <a:t>Third level</a:t>
            </a:r>
          </a:p>
          <a:p>
            <a:pPr marL="806450" lvl="3" indent="-273050">
              <a:lnSpc>
                <a:spcPct val="100000"/>
              </a:lnSpc>
              <a:spcBef>
                <a:spcPts val="0"/>
              </a:spcBef>
              <a:spcAft>
                <a:spcPts val="600"/>
              </a:spcAft>
              <a:buClr>
                <a:srgbClr val="E41F18"/>
              </a:buClr>
            </a:pPr>
            <a:r>
              <a:rPr lang="en-US" dirty="0"/>
              <a:t>Fourth level</a:t>
            </a:r>
          </a:p>
        </p:txBody>
      </p:sp>
    </p:spTree>
    <p:extLst>
      <p:ext uri="{BB962C8B-B14F-4D97-AF65-F5344CB8AC3E}">
        <p14:creationId xmlns:p14="http://schemas.microsoft.com/office/powerpoint/2010/main" val="4057213164"/>
      </p:ext>
    </p:extLst>
  </p:cSld>
  <p:clrMap bg1="lt1" tx1="dk1" bg2="lt2" tx2="dk2" accent1="accent1" accent2="accent2" accent3="accent3" accent4="accent4" accent5="accent5" accent6="accent6" hlink="hlink" folHlink="folHlink"/>
  <p:sldLayoutIdLst>
    <p:sldLayoutId id="2147483900" r:id="rId1"/>
    <p:sldLayoutId id="2147483775" r:id="rId2"/>
    <p:sldLayoutId id="2147483875" r:id="rId3"/>
    <p:sldLayoutId id="2147483716" r:id="rId4"/>
    <p:sldLayoutId id="2147483883" r:id="rId5"/>
    <p:sldLayoutId id="2147483916" r:id="rId6"/>
    <p:sldLayoutId id="2147483918" r:id="rId7"/>
    <p:sldLayoutId id="2147483877" r:id="rId8"/>
    <p:sldLayoutId id="2147483879" r:id="rId9"/>
    <p:sldLayoutId id="2147483901" r:id="rId10"/>
    <p:sldLayoutId id="2147483902" r:id="rId11"/>
    <p:sldLayoutId id="2147483899" r:id="rId12"/>
    <p:sldLayoutId id="2147483907" r:id="rId13"/>
    <p:sldLayoutId id="2147483908" r:id="rId14"/>
    <p:sldLayoutId id="2147483922" r:id="rId15"/>
    <p:sldLayoutId id="2147483923" r:id="rId16"/>
    <p:sldLayoutId id="2147483910" r:id="rId17"/>
    <p:sldLayoutId id="2147483909" r:id="rId18"/>
    <p:sldLayoutId id="2147483924" r:id="rId19"/>
    <p:sldLayoutId id="2147483929" r:id="rId20"/>
    <p:sldLayoutId id="2147483903" r:id="rId21"/>
    <p:sldLayoutId id="2147483904" r:id="rId22"/>
    <p:sldLayoutId id="2147483905" r:id="rId23"/>
    <p:sldLayoutId id="2147483912" r:id="rId24"/>
    <p:sldLayoutId id="2147483925" r:id="rId25"/>
    <p:sldLayoutId id="2147483906" r:id="rId26"/>
    <p:sldLayoutId id="2147483911" r:id="rId27"/>
    <p:sldLayoutId id="2147483914" r:id="rId28"/>
    <p:sldLayoutId id="2147483915" r:id="rId29"/>
    <p:sldLayoutId id="2147483926" r:id="rId30"/>
    <p:sldLayoutId id="2147483927" r:id="rId31"/>
    <p:sldLayoutId id="2147483928" r:id="rId32"/>
  </p:sldLayoutIdLst>
  <p:hf sldNum="0" hdr="0" ftr="0"/>
  <p:txStyles>
    <p:titleStyle>
      <a:lvl1pPr algn="l" defTabSz="914400" rtl="0" eaLnBrk="1" latinLnBrk="0" hangingPunct="1">
        <a:lnSpc>
          <a:spcPct val="90000"/>
        </a:lnSpc>
        <a:spcBef>
          <a:spcPct val="0"/>
        </a:spcBef>
        <a:buNone/>
        <a:defRPr lang="en-GB" sz="3200" kern="1200" cap="none" baseline="0" dirty="0">
          <a:solidFill>
            <a:schemeClr val="accent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visitbritain.org/sell-your-product-online-shop" TargetMode="External"/><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hyperlink" Target="http://www.visitbritainshop.com/" TargetMode="External"/><Relationship Id="rId5" Type="http://schemas.openxmlformats.org/officeDocument/2006/relationships/hyperlink" Target="https://www.txgb.co.uk/unlock-your-gateway-to-reach-new-global-and-domestic-travellers/" TargetMode="External"/><Relationship Id="rId4" Type="http://schemas.openxmlformats.org/officeDocument/2006/relationships/hyperlink" Target="mailto:Product@visitbritain.or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ww.visitbritain.org/overseas-missions-and-events-programme-2023-24" TargetMode="External"/><Relationship Id="rId7" Type="http://schemas.openxmlformats.org/officeDocument/2006/relationships/hyperlink" Target="https://www.visitbritain.org/markets-segments"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hyperlink" Target="https://www.visitbritain.org/inbound-research-insights" TargetMode="External"/><Relationship Id="rId5" Type="http://schemas.openxmlformats.org/officeDocument/2006/relationships/hyperlink" Target="https://www.visitbritain.org/england-research-insights" TargetMode="External"/><Relationship Id="rId4" Type="http://schemas.openxmlformats.org/officeDocument/2006/relationships/hyperlink" Target="https://www.visitbritain.org/international-markets-updates-webinars-recordings" TargetMode="Externa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hyperlink" Target="http://www.beta-uk.org/" TargetMode="External"/><Relationship Id="rId13" Type="http://schemas.openxmlformats.org/officeDocument/2006/relationships/image" Target="../media/image16.png"/><Relationship Id="rId3" Type="http://schemas.openxmlformats.org/officeDocument/2006/relationships/hyperlink" Target="https://www.visitbritain.org/more-about-british-tourism" TargetMode="External"/><Relationship Id="rId7" Type="http://schemas.openxmlformats.org/officeDocument/2006/relationships/hyperlink" Target="http://www.etoa.org/" TargetMode="External"/><Relationship Id="rId12"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hyperlink" Target="http://www.ukinbound.org/" TargetMode="External"/><Relationship Id="rId11" Type="http://schemas.openxmlformats.org/officeDocument/2006/relationships/image" Target="../media/image24.jpeg"/><Relationship Id="rId5" Type="http://schemas.openxmlformats.org/officeDocument/2006/relationships/hyperlink" Target="https://www.visitbritain.org/industry-groups-bodies" TargetMode="External"/><Relationship Id="rId10" Type="http://schemas.openxmlformats.org/officeDocument/2006/relationships/image" Target="../media/image23.jpeg"/><Relationship Id="rId4" Type="http://schemas.openxmlformats.org/officeDocument/2006/relationships/hyperlink" Target="https://www.visitbritain.org/business-advice/find-local-support" TargetMode="External"/><Relationship Id="rId9" Type="http://schemas.openxmlformats.org/officeDocument/2006/relationships/hyperlink" Target="https://www.visitbritain.org/local-visitor-economy-partnerships-lvep-program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hyperlink" Target="https://www.visitbritain.org/making-most-missions-exhibitions-events" TargetMode="External"/><Relationship Id="rId5" Type="http://schemas.openxmlformats.org/officeDocument/2006/relationships/hyperlink" Target="https://www.visitbritain.org/events-calendar" TargetMode="External"/><Relationship Id="rId4" Type="http://schemas.openxmlformats.org/officeDocument/2006/relationships/hyperlink" Target="https://www.visitbritain.org/understanding-travel-tra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hyperlink" Target="https://www.visitbritain.org/meet-our-international-travel-trade-team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visitbritain.org/businessadvic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hyperlink" Target="http://www.visitbritain.org/opportunities-campaigns-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visitbritain.org/newsletter_signup" TargetMode="External"/><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hyperlink" Target="https://www.linkedin.com/company/visitengland/" TargetMode="External"/><Relationship Id="rId5" Type="http://schemas.openxmlformats.org/officeDocument/2006/relationships/hyperlink" Target="https://www.youtube.com/user/visitEnglandBiz" TargetMode="External"/><Relationship Id="rId4" Type="http://schemas.openxmlformats.org/officeDocument/2006/relationships/hyperlink" Target="https://twitter.com/VisitEnglandBi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visitbritain.org/business-advice/" TargetMode="Externa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hyperlink" Target="http://www.visitengland.org/businessadvic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visitengland.org/businessadvice" TargetMode="External"/><Relationship Id="rId3" Type="http://schemas.openxmlformats.org/officeDocument/2006/relationships/image" Target="../media/image11.jpeg"/><Relationship Id="rId7" Type="http://schemas.openxmlformats.org/officeDocument/2006/relationships/hyperlink" Target="https://www.visitbritain.org/business-advice/market-your-business/digital-marketing-toolkit"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hyperlink" Target="https://www.visitbritain.org/business-advice/introduction-pr-toolkit" TargetMode="External"/><Relationship Id="rId5" Type="http://schemas.openxmlformats.org/officeDocument/2006/relationships/hyperlink" Target="https://www.visitbritain.org/business-advice/know-your-legal-obligations" TargetMode="External"/><Relationship Id="rId4" Type="http://schemas.openxmlformats.org/officeDocument/2006/relationships/hyperlink" Target="https://www.visitbritain.org/business-advice/" TargetMode="Externa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ww.visitbritain.org/business-advice/get-quality-assessed" TargetMode="External"/><Relationship Id="rId7" Type="http://schemas.openxmlformats.org/officeDocument/2006/relationships/hyperlink" Target="http://www.visitengland.org/businessadvice"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hyperlink" Target="https://www.visitbritain.org/business-advice/visitengland-awards-excellence" TargetMode="External"/><Relationship Id="rId5" Type="http://schemas.openxmlformats.org/officeDocument/2006/relationships/hyperlink" Target="https://www.visitbritain.org/business-advice/make-your-business-accessible" TargetMode="External"/><Relationship Id="rId4" Type="http://schemas.openxmlformats.org/officeDocument/2006/relationships/hyperlink" Target="https://www.visitbritain.org/business-advice/make-your-business-sustainable"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visitbritain.org/taking-england-world-trade-education-programme"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hyperlink" Target="https://businesswales.gov.wales/tourism/" TargetMode="External"/><Relationship Id="rId5" Type="http://schemas.openxmlformats.org/officeDocument/2006/relationships/hyperlink" Target="https://www.visitscotland.org/supporting-your-business" TargetMode="External"/><Relationship Id="rId4" Type="http://schemas.openxmlformats.org/officeDocument/2006/relationships/hyperlink" Target="https://www.tourismni.com/business-guidance/hom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txgb.co.uk/suppliers/" TargetMode="External"/><Relationship Id="rId7" Type="http://schemas.openxmlformats.org/officeDocument/2006/relationships/hyperlink" Target="https://www.txgb.co.uk/who-are-you/"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hyperlink" Target="https://www.txgb.co.uk/pricing/" TargetMode="External"/><Relationship Id="rId5" Type="http://schemas.openxmlformats.org/officeDocument/2006/relationships/hyperlink" Target="https://www.txgb.co.uk/partners/txload/" TargetMode="External"/><Relationship Id="rId10" Type="http://schemas.openxmlformats.org/officeDocument/2006/relationships/image" Target="../media/image19.png"/><Relationship Id="rId4" Type="http://schemas.openxmlformats.org/officeDocument/2006/relationships/hyperlink" Target="https://www.txgb.co.uk/partners/" TargetMode="External"/><Relationship Id="rId9" Type="http://schemas.openxmlformats.org/officeDocument/2006/relationships/hyperlink" Target="http://www.txgb.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901B6CD1-9AE5-4FE2-858F-B7628D7D28EF}"/>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grpSp>
        <p:nvGrpSpPr>
          <p:cNvPr id="2" name="Group 1" descr="Purple and red heading bar">
            <a:extLst>
              <a:ext uri="{FF2B5EF4-FFF2-40B4-BE49-F238E27FC236}">
                <a16:creationId xmlns:a16="http://schemas.microsoft.com/office/drawing/2014/main" id="{0DB02803-17F6-485C-B260-2A231FBCFA75}"/>
              </a:ext>
              <a:ext uri="{C183D7F6-B498-43B3-948B-1728B52AA6E4}">
                <adec:decorative xmlns:adec="http://schemas.microsoft.com/office/drawing/2017/decorative" val="0"/>
              </a:ext>
            </a:extLst>
          </p:cNvPr>
          <p:cNvGrpSpPr/>
          <p:nvPr/>
        </p:nvGrpSpPr>
        <p:grpSpPr>
          <a:xfrm>
            <a:off x="0" y="533177"/>
            <a:ext cx="12192000" cy="1564858"/>
            <a:chOff x="0" y="796478"/>
            <a:chExt cx="12192000" cy="1564858"/>
          </a:xfrm>
        </p:grpSpPr>
        <p:sp>
          <p:nvSpPr>
            <p:cNvPr id="15" name="Rectangle 14">
              <a:extLst>
                <a:ext uri="{FF2B5EF4-FFF2-40B4-BE49-F238E27FC236}">
                  <a16:creationId xmlns:a16="http://schemas.microsoft.com/office/drawing/2014/main" id="{E4E87E94-D276-407B-84CF-3E91783F12FC}"/>
                </a:ext>
                <a:ext uri="{C183D7F6-B498-43B3-948B-1728B52AA6E4}">
                  <adec:decorative xmlns:adec="http://schemas.microsoft.com/office/drawing/2017/decorative" val="1"/>
                </a:ext>
              </a:extLst>
            </p:cNvPr>
            <p:cNvSpPr/>
            <p:nvPr/>
          </p:nvSpPr>
          <p:spPr>
            <a:xfrm>
              <a:off x="0" y="796478"/>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D4A58B-EF3D-4E06-91DA-DA50FA2608E6}"/>
                </a:ext>
                <a:ext uri="{C183D7F6-B498-43B3-948B-1728B52AA6E4}">
                  <adec:decorative xmlns:adec="http://schemas.microsoft.com/office/drawing/2017/decorative" val="1"/>
                </a:ext>
              </a:extLst>
            </p:cNvPr>
            <p:cNvSpPr/>
            <p:nvPr/>
          </p:nvSpPr>
          <p:spPr>
            <a:xfrm>
              <a:off x="651353" y="796478"/>
              <a:ext cx="11540647" cy="1564858"/>
            </a:xfrm>
            <a:prstGeom prst="rect">
              <a:avLst/>
            </a:prstGeom>
            <a:solidFill>
              <a:srgbClr val="1E15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grpSp>
      <p:sp>
        <p:nvSpPr>
          <p:cNvPr id="6" name="Title">
            <a:extLst>
              <a:ext uri="{FF2B5EF4-FFF2-40B4-BE49-F238E27FC236}">
                <a16:creationId xmlns:a16="http://schemas.microsoft.com/office/drawing/2014/main" id="{F1E599FF-4EB0-4F4B-A674-75EC53C242D4}"/>
              </a:ext>
              <a:ext uri="{C183D7F6-B498-43B3-948B-1728B52AA6E4}">
                <adec:decorative xmlns:adec="http://schemas.microsoft.com/office/drawing/2017/decorative" val="0"/>
              </a:ext>
            </a:extLst>
          </p:cNvPr>
          <p:cNvSpPr>
            <a:spLocks noGrp="1"/>
          </p:cNvSpPr>
          <p:nvPr>
            <p:ph type="title"/>
          </p:nvPr>
        </p:nvSpPr>
        <p:spPr>
          <a:xfrm>
            <a:off x="1001258" y="876425"/>
            <a:ext cx="11114541" cy="1078798"/>
          </a:xfrm>
        </p:spPr>
        <p:txBody>
          <a:bodyPr>
            <a:normAutofit/>
          </a:bodyPr>
          <a:lstStyle/>
          <a:p>
            <a:r>
              <a:rPr lang="en-US" dirty="0"/>
              <a:t>Tourism Business Development Opportunities with VisitEngland &amp; VisitBritain</a:t>
            </a:r>
          </a:p>
        </p:txBody>
      </p:sp>
      <p:sp>
        <p:nvSpPr>
          <p:cNvPr id="8" name="Text Placeholder 7">
            <a:extLst>
              <a:ext uri="{FF2B5EF4-FFF2-40B4-BE49-F238E27FC236}">
                <a16:creationId xmlns:a16="http://schemas.microsoft.com/office/drawing/2014/main" id="{D527D2C3-DFC4-4DB3-AAC0-07C0E9AA10A3}"/>
              </a:ext>
            </a:extLst>
          </p:cNvPr>
          <p:cNvSpPr>
            <a:spLocks noGrp="1"/>
          </p:cNvSpPr>
          <p:nvPr>
            <p:ph type="body" sz="quarter" idx="18"/>
          </p:nvPr>
        </p:nvSpPr>
        <p:spPr>
          <a:xfrm>
            <a:off x="231714" y="6294092"/>
            <a:ext cx="7291716" cy="349245"/>
          </a:xfrm>
        </p:spPr>
        <p:txBody>
          <a:bodyPr/>
          <a:lstStyle/>
          <a:p>
            <a:r>
              <a:rPr lang="en-GB" b="1" dirty="0"/>
              <a:t>VisitEngland Awards for Excellence 2022 </a:t>
            </a:r>
            <a:r>
              <a:rPr lang="en-GB" dirty="0"/>
              <a:t>© VisitEngland/ </a:t>
            </a:r>
            <a:r>
              <a:rPr lang="en-GB" dirty="0" err="1"/>
              <a:t>SimonHadleyPhotography</a:t>
            </a:r>
            <a:endParaRPr lang="en-GB" dirty="0"/>
          </a:p>
        </p:txBody>
      </p:sp>
      <p:pic>
        <p:nvPicPr>
          <p:cNvPr id="9" name="Picture 8" descr="A red flag with white text and a red face&#10;&#10;Description automatically generated">
            <a:extLst>
              <a:ext uri="{FF2B5EF4-FFF2-40B4-BE49-F238E27FC236}">
                <a16:creationId xmlns:a16="http://schemas.microsoft.com/office/drawing/2014/main" id="{D6FD9C29-39A1-1D67-8661-50940D6320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4717" y="5603851"/>
            <a:ext cx="2827283" cy="1254149"/>
          </a:xfrm>
          <a:prstGeom prst="rect">
            <a:avLst/>
          </a:prstGeom>
        </p:spPr>
      </p:pic>
    </p:spTree>
    <p:extLst>
      <p:ext uri="{BB962C8B-B14F-4D97-AF65-F5344CB8AC3E}">
        <p14:creationId xmlns:p14="http://schemas.microsoft.com/office/powerpoint/2010/main" val="371521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36383BE-84CA-408C-BC6E-4F86DF51868F}"/>
              </a:ext>
            </a:extLst>
          </p:cNvPr>
          <p:cNvSpPr>
            <a:spLocks noGrp="1"/>
          </p:cNvSpPr>
          <p:nvPr>
            <p:ph type="title"/>
          </p:nvPr>
        </p:nvSpPr>
        <p:spPr>
          <a:xfrm>
            <a:off x="660704" y="439205"/>
            <a:ext cx="5866249" cy="519829"/>
          </a:xfrm>
        </p:spPr>
        <p:txBody>
          <a:bodyPr>
            <a:normAutofit/>
          </a:bodyPr>
          <a:lstStyle/>
          <a:p>
            <a:r>
              <a:rPr lang="en-US" sz="2800" dirty="0"/>
              <a:t>Improve your </a:t>
            </a:r>
            <a:r>
              <a:rPr lang="en-US" sz="2800" dirty="0" err="1"/>
              <a:t>bookability</a:t>
            </a:r>
            <a:r>
              <a:rPr lang="en-US" sz="2800" dirty="0"/>
              <a:t> (2)</a:t>
            </a:r>
            <a:endParaRPr lang="en-GB" sz="2800" dirty="0"/>
          </a:p>
        </p:txBody>
      </p:sp>
      <p:sp>
        <p:nvSpPr>
          <p:cNvPr id="12" name="Content Placeholder 11" descr="Content">
            <a:extLst>
              <a:ext uri="{FF2B5EF4-FFF2-40B4-BE49-F238E27FC236}">
                <a16:creationId xmlns:a16="http://schemas.microsoft.com/office/drawing/2014/main" id="{E2236BD1-0561-42E4-8A0A-F8654104DD64}"/>
              </a:ext>
            </a:extLst>
          </p:cNvPr>
          <p:cNvSpPr>
            <a:spLocks noGrp="1"/>
          </p:cNvSpPr>
          <p:nvPr>
            <p:ph sz="quarter" idx="19"/>
          </p:nvPr>
        </p:nvSpPr>
        <p:spPr>
          <a:xfrm>
            <a:off x="431063" y="1064290"/>
            <a:ext cx="5726456" cy="4979987"/>
          </a:xfrm>
        </p:spPr>
        <p:txBody>
          <a:bodyPr/>
          <a:lstStyle/>
          <a:p>
            <a:r>
              <a:rPr lang="en-GB" sz="1800" b="1" dirty="0"/>
              <a:t>What about fast tracking your domestic and global distribution with the </a:t>
            </a:r>
            <a:r>
              <a:rPr lang="en-GB" sz="1800" b="1" dirty="0">
                <a:solidFill>
                  <a:srgbClr val="FF0000"/>
                </a:solidFill>
                <a:hlinkClick r:id="rId3"/>
              </a:rPr>
              <a:t>VisitBritain Shop</a:t>
            </a:r>
            <a:r>
              <a:rPr lang="en-GB" sz="1800" b="1" dirty="0"/>
              <a:t>?</a:t>
            </a:r>
          </a:p>
          <a:p>
            <a:pPr>
              <a:spcAft>
                <a:spcPts val="0"/>
              </a:spcAft>
            </a:pPr>
            <a:endParaRPr lang="en-GB" sz="600" dirty="0"/>
          </a:p>
          <a:p>
            <a:r>
              <a:rPr lang="en-GB" dirty="0"/>
              <a:t>The VisitBritain shop is a multilingual and multicurrency hub of over 500 bookable experiences across more than 300 UK destinations:</a:t>
            </a:r>
          </a:p>
          <a:p>
            <a:pPr marL="285750" indent="-285750">
              <a:buFont typeface="Arial" panose="020B0604020202020204" pitchFamily="34" charset="0"/>
              <a:buChar char="•"/>
            </a:pPr>
            <a:r>
              <a:rPr lang="en-GB" dirty="0">
                <a:hlinkClick r:id="rId4"/>
              </a:rPr>
              <a:t>Sign up to become a supplier </a:t>
            </a:r>
            <a:r>
              <a:rPr lang="en-GB" dirty="0"/>
              <a:t>of VisitBritain Shop</a:t>
            </a:r>
          </a:p>
          <a:p>
            <a:pPr marL="285750" indent="-285750">
              <a:buFont typeface="Arial" panose="020B0604020202020204" pitchFamily="34" charset="0"/>
              <a:buChar char="•"/>
            </a:pPr>
            <a:r>
              <a:rPr lang="en-GB" dirty="0"/>
              <a:t>Get your experiences retailed on our site</a:t>
            </a:r>
          </a:p>
          <a:p>
            <a:pPr marL="285750" indent="-285750">
              <a:buFont typeface="Arial" panose="020B0604020202020204" pitchFamily="34" charset="0"/>
              <a:buChar char="•"/>
            </a:pPr>
            <a:r>
              <a:rPr lang="en-GB" dirty="0"/>
              <a:t>Reaching a domestic and international network of 94 markets</a:t>
            </a:r>
          </a:p>
          <a:p>
            <a:pPr marL="285750" indent="-285750">
              <a:buFont typeface="Arial" panose="020B0604020202020204" pitchFamily="34" charset="0"/>
              <a:buChar char="•"/>
            </a:pPr>
            <a:r>
              <a:rPr lang="en-GB" dirty="0"/>
              <a:t>Includes additional distribution via the VisitBritain affiliate scheme</a:t>
            </a:r>
          </a:p>
          <a:p>
            <a:pPr marL="285750" indent="-285750">
              <a:buFont typeface="Arial" panose="020B0604020202020204" pitchFamily="34" charset="0"/>
              <a:buChar char="•"/>
            </a:pPr>
            <a:r>
              <a:rPr lang="en-GB" dirty="0"/>
              <a:t>Promotes your product internationally with an active B2B presence in overseas markets</a:t>
            </a:r>
          </a:p>
          <a:p>
            <a:pPr marL="261937" lvl="2" indent="0">
              <a:buNone/>
            </a:pPr>
            <a:r>
              <a:rPr lang="en-GB" sz="1200" dirty="0"/>
              <a:t>(We are currently unable to retail accommodation and overnight stay tours via the VisitBritain Shop)</a:t>
            </a:r>
          </a:p>
          <a:p>
            <a:pPr>
              <a:spcAft>
                <a:spcPts val="0"/>
              </a:spcAft>
            </a:pPr>
            <a:endParaRPr lang="en-GB" sz="800" dirty="0"/>
          </a:p>
          <a:p>
            <a:r>
              <a:rPr lang="en-GB" dirty="0">
                <a:hlinkClick r:id="rId5"/>
              </a:rPr>
              <a:t>The main route to be bookable on the VB Shop is via TXGB </a:t>
            </a:r>
            <a:br>
              <a:rPr lang="en-GB" dirty="0"/>
            </a:br>
            <a:r>
              <a:rPr lang="en-GB" sz="1400" dirty="0"/>
              <a:t>(see previous slide)</a:t>
            </a:r>
          </a:p>
          <a:p>
            <a:pPr>
              <a:spcAft>
                <a:spcPts val="0"/>
              </a:spcAft>
            </a:pPr>
            <a:endParaRPr lang="en-GB" sz="800" dirty="0"/>
          </a:p>
          <a:p>
            <a:r>
              <a:rPr lang="en-GB" dirty="0">
                <a:hlinkClick r:id="rId6"/>
              </a:rPr>
              <a:t>www.VisitBritainshop.com</a:t>
            </a:r>
            <a:r>
              <a:rPr lang="en-GB" dirty="0"/>
              <a:t> </a:t>
            </a:r>
          </a:p>
        </p:txBody>
      </p:sp>
      <p:pic>
        <p:nvPicPr>
          <p:cNvPr id="4" name="Picture Placeholder 2" descr="A deer and a deer in a field&#10;&#10;Description automatically generated">
            <a:extLst>
              <a:ext uri="{FF2B5EF4-FFF2-40B4-BE49-F238E27FC236}">
                <a16:creationId xmlns:a16="http://schemas.microsoft.com/office/drawing/2014/main" id="{42DB997F-B2C2-5F0A-7CA3-96E753AB58B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26115" y="0"/>
            <a:ext cx="5365884" cy="6858000"/>
          </a:xfrm>
          <a:prstGeom prst="rect">
            <a:avLst/>
          </a:prstGeom>
        </p:spPr>
      </p:pic>
      <p:sp>
        <p:nvSpPr>
          <p:cNvPr id="6" name="Text Placeholder 10">
            <a:extLst>
              <a:ext uri="{FF2B5EF4-FFF2-40B4-BE49-F238E27FC236}">
                <a16:creationId xmlns:a16="http://schemas.microsoft.com/office/drawing/2014/main" id="{0DF4EC4C-12CE-C3F4-6BAF-79B31EF24AD3}"/>
              </a:ext>
            </a:extLst>
          </p:cNvPr>
          <p:cNvSpPr txBox="1">
            <a:spLocks/>
          </p:cNvSpPr>
          <p:nvPr/>
        </p:nvSpPr>
        <p:spPr bwMode="auto">
          <a:xfrm>
            <a:off x="6826115" y="6164105"/>
            <a:ext cx="5365884" cy="693895"/>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endParaRPr lang="en-GB" sz="800" b="1" dirty="0">
              <a:solidFill>
                <a:schemeClr val="bg1"/>
              </a:solidFill>
            </a:endParaRPr>
          </a:p>
          <a:p>
            <a:pPr marL="0" indent="0" algn="r">
              <a:spcBef>
                <a:spcPts val="0"/>
              </a:spcBef>
              <a:buNone/>
            </a:pPr>
            <a:r>
              <a:rPr lang="en-GB" b="1" dirty="0" err="1">
                <a:solidFill>
                  <a:schemeClr val="bg1"/>
                </a:solidFill>
              </a:rPr>
              <a:t>Watatunga</a:t>
            </a:r>
            <a:r>
              <a:rPr lang="en-GB" b="1" dirty="0">
                <a:solidFill>
                  <a:schemeClr val="bg1"/>
                </a:solidFill>
              </a:rPr>
              <a:t> Wildlife Reserve, Norfolk </a:t>
            </a:r>
            <a:r>
              <a:rPr lang="en-GB" dirty="0">
                <a:solidFill>
                  <a:schemeClr val="bg1"/>
                </a:solidFill>
              </a:rPr>
              <a:t>© Phil Stone</a:t>
            </a:r>
            <a:r>
              <a:rPr lang="en-GB" b="1" dirty="0">
                <a:solidFill>
                  <a:schemeClr val="bg1"/>
                </a:solidFill>
              </a:rPr>
              <a:t>                 </a:t>
            </a:r>
            <a:br>
              <a:rPr lang="en-GB" dirty="0">
                <a:solidFill>
                  <a:schemeClr val="bg1"/>
                </a:solidFill>
              </a:rPr>
            </a:br>
            <a:r>
              <a:rPr lang="en-GB" dirty="0">
                <a:solidFill>
                  <a:schemeClr val="bg1"/>
                </a:solidFill>
              </a:rPr>
              <a:t>Small Visitor Attraction of the Year Award, Gold, 2023</a:t>
            </a:r>
            <a:br>
              <a:rPr lang="en-GB" sz="1200" dirty="0">
                <a:solidFill>
                  <a:schemeClr val="bg1"/>
                </a:solidFill>
              </a:rPr>
            </a:br>
            <a:endParaRPr lang="en-GB" sz="1200" dirty="0">
              <a:solidFill>
                <a:schemeClr val="bg1"/>
              </a:solidFill>
            </a:endParaRPr>
          </a:p>
        </p:txBody>
      </p:sp>
      <p:pic>
        <p:nvPicPr>
          <p:cNvPr id="2" name="Picture 1" descr="A red flag with white text and a red face&#10;&#10;Description automatically generated">
            <a:extLst>
              <a:ext uri="{FF2B5EF4-FFF2-40B4-BE49-F238E27FC236}">
                <a16:creationId xmlns:a16="http://schemas.microsoft.com/office/drawing/2014/main" id="{FE1093E3-4DAC-B155-77F4-2C975EB8449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09700" y="6044277"/>
            <a:ext cx="1816415" cy="805740"/>
          </a:xfrm>
          <a:prstGeom prst="rect">
            <a:avLst/>
          </a:prstGeom>
        </p:spPr>
      </p:pic>
    </p:spTree>
    <p:extLst>
      <p:ext uri="{BB962C8B-B14F-4D97-AF65-F5344CB8AC3E}">
        <p14:creationId xmlns:p14="http://schemas.microsoft.com/office/powerpoint/2010/main" val="338125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36383BE-84CA-408C-BC6E-4F86DF51868F}"/>
              </a:ext>
            </a:extLst>
          </p:cNvPr>
          <p:cNvSpPr>
            <a:spLocks noGrp="1"/>
          </p:cNvSpPr>
          <p:nvPr>
            <p:ph type="title"/>
          </p:nvPr>
        </p:nvSpPr>
        <p:spPr/>
        <p:txBody>
          <a:bodyPr>
            <a:normAutofit fontScale="90000"/>
          </a:bodyPr>
          <a:lstStyle/>
          <a:p>
            <a:r>
              <a:rPr lang="en-US" dirty="0"/>
              <a:t>Market insights &amp; market webinars</a:t>
            </a:r>
            <a:endParaRPr lang="en-GB" dirty="0"/>
          </a:p>
        </p:txBody>
      </p:sp>
      <p:sp>
        <p:nvSpPr>
          <p:cNvPr id="12" name="Content Placeholder 11" descr="Content">
            <a:extLst>
              <a:ext uri="{FF2B5EF4-FFF2-40B4-BE49-F238E27FC236}">
                <a16:creationId xmlns:a16="http://schemas.microsoft.com/office/drawing/2014/main" id="{E2236BD1-0561-42E4-8A0A-F8654104DD64}"/>
              </a:ext>
            </a:extLst>
          </p:cNvPr>
          <p:cNvSpPr>
            <a:spLocks noGrp="1"/>
          </p:cNvSpPr>
          <p:nvPr>
            <p:ph sz="quarter" idx="19"/>
          </p:nvPr>
        </p:nvSpPr>
        <p:spPr>
          <a:xfrm>
            <a:off x="608773" y="1352657"/>
            <a:ext cx="6026589" cy="4152685"/>
          </a:xfrm>
        </p:spPr>
        <p:txBody>
          <a:bodyPr/>
          <a:lstStyle/>
          <a:p>
            <a:pPr marL="0" lvl="1" indent="0">
              <a:buNone/>
            </a:pPr>
            <a:r>
              <a:rPr lang="en-GB" b="1" dirty="0"/>
              <a:t>Do you know which international markets you could attract?</a:t>
            </a:r>
          </a:p>
          <a:p>
            <a:pPr marL="0" lvl="1" indent="0">
              <a:buNone/>
            </a:pPr>
            <a:endParaRPr lang="en-GB" sz="600" b="1" dirty="0"/>
          </a:p>
          <a:p>
            <a:pPr marL="0" lvl="1" indent="0">
              <a:buNone/>
            </a:pPr>
            <a:r>
              <a:rPr lang="en-GB" dirty="0"/>
              <a:t>We have a wealth of data on the different characteristics of international visitors, including the senior and youth segments, those visiting friends and relatives, as well as the business visits and luxury segments. </a:t>
            </a:r>
            <a:br>
              <a:rPr lang="en-GB" dirty="0"/>
            </a:br>
            <a:endParaRPr lang="en-GB" sz="800" dirty="0"/>
          </a:p>
          <a:p>
            <a:pPr lvl="1"/>
            <a:r>
              <a:rPr lang="en-GB" b="1" kern="100" dirty="0">
                <a:latin typeface="Arial" panose="020B0604020202020204" pitchFamily="34" charset="0"/>
              </a:rPr>
              <a:t>Register to </a:t>
            </a:r>
            <a:r>
              <a:rPr lang="en-GB" b="1" kern="100" dirty="0">
                <a:latin typeface="Arial" panose="020B0604020202020204" pitchFamily="34" charset="0"/>
                <a:hlinkClick r:id="rId3"/>
              </a:rPr>
              <a:t>upcoming webinars</a:t>
            </a:r>
            <a:endParaRPr lang="en-GB" u="sng" kern="100" dirty="0">
              <a:effectLst/>
              <a:latin typeface="Arial" panose="020B0604020202020204" pitchFamily="34" charset="0"/>
              <a:ea typeface="Times New Roman" panose="02020603050405020304" pitchFamily="18" charset="0"/>
              <a:cs typeface="Times New Roman" panose="02020603050405020304" pitchFamily="18" charset="0"/>
            </a:endParaRPr>
          </a:p>
          <a:p>
            <a:pPr lvl="2">
              <a:spcAft>
                <a:spcPts val="0"/>
              </a:spcAft>
              <a:buFont typeface="Courier New" panose="02070309020205020404" pitchFamily="49" charset="0"/>
              <a:buChar char="o"/>
            </a:pPr>
            <a:r>
              <a:rPr lang="en-GB" kern="100" dirty="0">
                <a:latin typeface="Arial" panose="020B0604020202020204" pitchFamily="34" charset="0"/>
                <a:cs typeface="Times New Roman" panose="02020603050405020304" pitchFamily="18" charset="0"/>
              </a:rPr>
              <a:t>Market introduction</a:t>
            </a:r>
          </a:p>
          <a:p>
            <a:pPr lvl="2">
              <a:spcAft>
                <a:spcPts val="0"/>
              </a:spcAft>
              <a:buFont typeface="Courier New" panose="02070309020205020404" pitchFamily="49" charset="0"/>
              <a:buChar char="o"/>
            </a:pPr>
            <a:r>
              <a:rPr lang="en-GB" kern="100" dirty="0">
                <a:latin typeface="Arial" panose="020B0604020202020204" pitchFamily="34" charset="0"/>
                <a:cs typeface="Times New Roman" panose="02020603050405020304" pitchFamily="18" charset="0"/>
              </a:rPr>
              <a:t>Trade Research and Insights by our research experts </a:t>
            </a:r>
          </a:p>
          <a:p>
            <a:pPr lvl="2">
              <a:spcAft>
                <a:spcPts val="0"/>
              </a:spcAft>
              <a:buFont typeface="Courier New" panose="02070309020205020404" pitchFamily="49" charset="0"/>
              <a:buChar char="o"/>
            </a:pPr>
            <a:r>
              <a:rPr lang="en-GB" kern="100" dirty="0">
                <a:latin typeface="Arial" panose="020B0604020202020204" pitchFamily="34" charset="0"/>
                <a:cs typeface="Times New Roman" panose="02020603050405020304" pitchFamily="18" charset="0"/>
              </a:rPr>
              <a:t>Trade updates and tips on how to work with the market, product demand and trends</a:t>
            </a:r>
          </a:p>
          <a:p>
            <a:pPr lvl="2">
              <a:spcAft>
                <a:spcPts val="0"/>
              </a:spcAft>
              <a:buFont typeface="Courier New" panose="02070309020205020404" pitchFamily="49" charset="0"/>
              <a:buChar char="o"/>
            </a:pPr>
            <a:r>
              <a:rPr lang="en-GB" kern="100" dirty="0">
                <a:latin typeface="Arial" panose="020B0604020202020204" pitchFamily="34" charset="0"/>
                <a:cs typeface="Times New Roman" panose="02020603050405020304" pitchFamily="18" charset="0"/>
              </a:rPr>
              <a:t>Live and pre-submitted Q&amp;A</a:t>
            </a:r>
          </a:p>
          <a:p>
            <a:pPr marL="271462" lvl="2" indent="0">
              <a:spcAft>
                <a:spcPts val="0"/>
              </a:spcAft>
              <a:buNone/>
            </a:pPr>
            <a:endParaRPr lang="en-GB" sz="800" b="1" dirty="0"/>
          </a:p>
          <a:p>
            <a:pPr marL="271462" lvl="2" indent="0">
              <a:spcAft>
                <a:spcPts val="0"/>
              </a:spcAft>
              <a:buNone/>
            </a:pPr>
            <a:r>
              <a:rPr lang="en-GB" b="1" dirty="0"/>
              <a:t>Watch </a:t>
            </a:r>
            <a:r>
              <a:rPr lang="en-GB" b="1" dirty="0">
                <a:hlinkClick r:id="rId4"/>
              </a:rPr>
              <a:t>past market webinars</a:t>
            </a:r>
            <a:endParaRPr lang="en-GB" b="1" kern="100" dirty="0">
              <a:effectLst/>
              <a:latin typeface="Arial" panose="020B0604020202020204" pitchFamily="34" charset="0"/>
              <a:ea typeface="Times New Roman" panose="02020603050405020304" pitchFamily="18" charset="0"/>
            </a:endParaRPr>
          </a:p>
          <a:p>
            <a:pPr lvl="1"/>
            <a:r>
              <a:rPr lang="en-GB" b="1" dirty="0"/>
              <a:t>Download our latest market research</a:t>
            </a:r>
          </a:p>
          <a:p>
            <a:pPr marL="261937" lvl="2" indent="0">
              <a:spcAft>
                <a:spcPts val="0"/>
              </a:spcAft>
              <a:buNone/>
            </a:pPr>
            <a:r>
              <a:rPr lang="en-GB" dirty="0">
                <a:hlinkClick r:id="rId5"/>
              </a:rPr>
              <a:t>https://www.visitbritain.org/england-research-insights</a:t>
            </a:r>
            <a:r>
              <a:rPr lang="en-GB" dirty="0"/>
              <a:t>    </a:t>
            </a:r>
          </a:p>
          <a:p>
            <a:pPr marL="261937" lvl="2" indent="0">
              <a:spcAft>
                <a:spcPts val="0"/>
              </a:spcAft>
              <a:buNone/>
            </a:pPr>
            <a:r>
              <a:rPr lang="en-GB" dirty="0">
                <a:hlinkClick r:id="rId6"/>
              </a:rPr>
              <a:t>https://www.visitbritain.org/inbound-research-insights</a:t>
            </a:r>
            <a:r>
              <a:rPr lang="en-GB" dirty="0"/>
              <a:t> </a:t>
            </a:r>
            <a:r>
              <a:rPr lang="en-GB" b="1" dirty="0"/>
              <a:t> </a:t>
            </a:r>
          </a:p>
          <a:p>
            <a:pPr marL="261937" lvl="2" indent="0">
              <a:spcAft>
                <a:spcPts val="0"/>
              </a:spcAft>
              <a:buNone/>
            </a:pPr>
            <a:r>
              <a:rPr lang="en-GB" dirty="0">
                <a:hlinkClick r:id="rId7"/>
              </a:rPr>
              <a:t>https://www.visitbritain.org/markets-segments</a:t>
            </a:r>
            <a:r>
              <a:rPr lang="en-GB" dirty="0"/>
              <a:t>  </a:t>
            </a:r>
          </a:p>
          <a:p>
            <a:pPr marL="0" lvl="1" indent="0">
              <a:buNone/>
            </a:pPr>
            <a:endParaRPr lang="en-GB" sz="800" dirty="0"/>
          </a:p>
          <a:p>
            <a:pPr marL="0" lvl="1" indent="0">
              <a:buNone/>
            </a:pPr>
            <a:endParaRPr lang="en-GB" sz="2000" b="1" dirty="0"/>
          </a:p>
          <a:p>
            <a:pPr marL="0" lvl="1" indent="0">
              <a:buNone/>
            </a:pPr>
            <a:endParaRPr lang="en-GB" sz="1700" dirty="0"/>
          </a:p>
          <a:p>
            <a:endParaRPr lang="en-GB" dirty="0"/>
          </a:p>
        </p:txBody>
      </p:sp>
      <p:pic>
        <p:nvPicPr>
          <p:cNvPr id="2" name="Picture Placeholder 2" descr="A room with a bed and a couch&#10;&#10;Description automatically generated">
            <a:extLst>
              <a:ext uri="{FF2B5EF4-FFF2-40B4-BE49-F238E27FC236}">
                <a16:creationId xmlns:a16="http://schemas.microsoft.com/office/drawing/2014/main" id="{C8C170AE-9C6D-21B4-5007-B54D8638D51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59672" y="-297399"/>
            <a:ext cx="5332328" cy="6858000"/>
          </a:xfrm>
          <a:prstGeom prst="rect">
            <a:avLst/>
          </a:prstGeom>
        </p:spPr>
      </p:pic>
      <p:sp>
        <p:nvSpPr>
          <p:cNvPr id="3" name="Text Placeholder 10">
            <a:extLst>
              <a:ext uri="{FF2B5EF4-FFF2-40B4-BE49-F238E27FC236}">
                <a16:creationId xmlns:a16="http://schemas.microsoft.com/office/drawing/2014/main" id="{2000107C-0F68-874A-1BD0-735964CDCC7F}"/>
              </a:ext>
            </a:extLst>
          </p:cNvPr>
          <p:cNvSpPr txBox="1">
            <a:spLocks/>
          </p:cNvSpPr>
          <p:nvPr/>
        </p:nvSpPr>
        <p:spPr bwMode="auto">
          <a:xfrm>
            <a:off x="6859672" y="6243146"/>
            <a:ext cx="5332329" cy="634911"/>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endParaRPr lang="en-GB" sz="800" b="1" dirty="0">
              <a:solidFill>
                <a:schemeClr val="bg1"/>
              </a:solidFill>
            </a:endParaRPr>
          </a:p>
          <a:p>
            <a:pPr marL="0" indent="0" algn="r">
              <a:spcBef>
                <a:spcPts val="0"/>
              </a:spcBef>
              <a:buNone/>
            </a:pPr>
            <a:r>
              <a:rPr lang="en-GB" b="1" dirty="0">
                <a:solidFill>
                  <a:schemeClr val="bg1"/>
                </a:solidFill>
              </a:rPr>
              <a:t>Cedar Manor, Cumbria </a:t>
            </a:r>
            <a:r>
              <a:rPr lang="en-GB" dirty="0">
                <a:solidFill>
                  <a:schemeClr val="bg1"/>
                </a:solidFill>
              </a:rPr>
              <a:t>© Cedar Manor</a:t>
            </a:r>
            <a:br>
              <a:rPr lang="en-GB" dirty="0">
                <a:solidFill>
                  <a:schemeClr val="bg1"/>
                </a:solidFill>
              </a:rPr>
            </a:br>
            <a:r>
              <a:rPr lang="en-GB" dirty="0">
                <a:solidFill>
                  <a:schemeClr val="bg1"/>
                </a:solidFill>
              </a:rPr>
              <a:t>B&amp;B and Guest House of the Year, Silver Winner, 2023</a:t>
            </a:r>
          </a:p>
        </p:txBody>
      </p:sp>
      <p:pic>
        <p:nvPicPr>
          <p:cNvPr id="4" name="Picture 3" descr="A red flag with white text and a red face&#10;&#10;Description automatically generated">
            <a:extLst>
              <a:ext uri="{FF2B5EF4-FFF2-40B4-BE49-F238E27FC236}">
                <a16:creationId xmlns:a16="http://schemas.microsoft.com/office/drawing/2014/main" id="{F38190BB-5701-D23E-405B-D3AD633A251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06985" y="6036170"/>
            <a:ext cx="1852687" cy="821830"/>
          </a:xfrm>
          <a:prstGeom prst="rect">
            <a:avLst/>
          </a:prstGeom>
        </p:spPr>
      </p:pic>
    </p:spTree>
    <p:extLst>
      <p:ext uri="{BB962C8B-B14F-4D97-AF65-F5344CB8AC3E}">
        <p14:creationId xmlns:p14="http://schemas.microsoft.com/office/powerpoint/2010/main" val="194711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36383BE-84CA-408C-BC6E-4F86DF51868F}"/>
              </a:ext>
            </a:extLst>
          </p:cNvPr>
          <p:cNvSpPr>
            <a:spLocks noGrp="1"/>
          </p:cNvSpPr>
          <p:nvPr>
            <p:ph type="title"/>
          </p:nvPr>
        </p:nvSpPr>
        <p:spPr/>
        <p:txBody>
          <a:bodyPr>
            <a:normAutofit fontScale="90000"/>
          </a:bodyPr>
          <a:lstStyle/>
          <a:p>
            <a:r>
              <a:rPr lang="en-US" dirty="0"/>
              <a:t>Create your network</a:t>
            </a:r>
            <a:endParaRPr lang="en-GB" dirty="0"/>
          </a:p>
        </p:txBody>
      </p:sp>
      <p:sp>
        <p:nvSpPr>
          <p:cNvPr id="12" name="Content Placeholder 11" descr="Content">
            <a:extLst>
              <a:ext uri="{FF2B5EF4-FFF2-40B4-BE49-F238E27FC236}">
                <a16:creationId xmlns:a16="http://schemas.microsoft.com/office/drawing/2014/main" id="{E2236BD1-0561-42E4-8A0A-F8654104DD64}"/>
              </a:ext>
            </a:extLst>
          </p:cNvPr>
          <p:cNvSpPr>
            <a:spLocks noGrp="1"/>
          </p:cNvSpPr>
          <p:nvPr>
            <p:ph sz="quarter" idx="19"/>
          </p:nvPr>
        </p:nvSpPr>
        <p:spPr>
          <a:xfrm>
            <a:off x="325439" y="1149350"/>
            <a:ext cx="7153722" cy="4979987"/>
          </a:xfrm>
        </p:spPr>
        <p:txBody>
          <a:bodyPr/>
          <a:lstStyle/>
          <a:p>
            <a:pPr marL="0" lvl="1" indent="0">
              <a:buNone/>
            </a:pPr>
            <a:r>
              <a:rPr lang="en-GB" sz="1800" b="1" dirty="0"/>
              <a:t>Why not develop your network of industry contacts?</a:t>
            </a:r>
          </a:p>
          <a:p>
            <a:pPr marL="0" lvl="1" indent="0">
              <a:buNone/>
            </a:pPr>
            <a:endParaRPr lang="en-GB" sz="800" b="1" dirty="0"/>
          </a:p>
          <a:p>
            <a:pPr lvl="1"/>
            <a:r>
              <a:rPr lang="en-GB" sz="1700" dirty="0"/>
              <a:t>Extend your knowledge of the </a:t>
            </a:r>
            <a:r>
              <a:rPr lang="en-GB" sz="1700" dirty="0">
                <a:hlinkClick r:id="rId3"/>
              </a:rPr>
              <a:t>British tourism industry</a:t>
            </a:r>
            <a:endParaRPr lang="en-GB" sz="1700" dirty="0"/>
          </a:p>
          <a:p>
            <a:pPr lvl="1"/>
            <a:endParaRPr lang="en-GB" sz="200" dirty="0"/>
          </a:p>
          <a:p>
            <a:pPr lvl="1"/>
            <a:r>
              <a:rPr lang="en-GB" sz="1700" dirty="0"/>
              <a:t>Align your business and activities with your local LVEP</a:t>
            </a:r>
            <a:r>
              <a:rPr lang="en-GB" sz="1800" dirty="0"/>
              <a:t>* </a:t>
            </a:r>
            <a:r>
              <a:rPr lang="en-GB" sz="1700" dirty="0"/>
              <a:t>/DMO**</a:t>
            </a:r>
            <a:br>
              <a:rPr lang="en-GB" sz="1700" dirty="0"/>
            </a:br>
            <a:r>
              <a:rPr lang="en-GB" sz="1700" dirty="0"/>
              <a:t>Find the nearest local support provider using the </a:t>
            </a:r>
            <a:r>
              <a:rPr lang="en-GB" sz="1700" dirty="0">
                <a:hlinkClick r:id="rId4"/>
              </a:rPr>
              <a:t>VisitEngland local support finder</a:t>
            </a:r>
            <a:endParaRPr lang="en-GB" sz="1700" dirty="0"/>
          </a:p>
          <a:p>
            <a:pPr marL="0" lvl="1" indent="0">
              <a:buNone/>
            </a:pPr>
            <a:endParaRPr lang="en-GB" sz="200" kern="100" dirty="0">
              <a:latin typeface="Arial" panose="020B0604020202020204" pitchFamily="34" charset="0"/>
              <a:cs typeface="Times New Roman" panose="02020603050405020304" pitchFamily="18" charset="0"/>
            </a:endParaRPr>
          </a:p>
          <a:p>
            <a:pPr lvl="1"/>
            <a:r>
              <a:rPr lang="en-GB" sz="1700" kern="100" dirty="0">
                <a:latin typeface="Arial" panose="020B0604020202020204" pitchFamily="34" charset="0"/>
                <a:cs typeface="Times New Roman" panose="02020603050405020304" pitchFamily="18" charset="0"/>
              </a:rPr>
              <a:t>Engage with local DMCs*** to help represent your business globally</a:t>
            </a:r>
          </a:p>
          <a:p>
            <a:pPr marL="0" lvl="1" indent="0">
              <a:buNone/>
            </a:pPr>
            <a:endParaRPr lang="en-GB" sz="200" kern="100" dirty="0">
              <a:latin typeface="Arial" panose="020B0604020202020204" pitchFamily="34" charset="0"/>
              <a:cs typeface="Times New Roman" panose="02020603050405020304" pitchFamily="18" charset="0"/>
            </a:endParaRPr>
          </a:p>
          <a:p>
            <a:pPr lvl="1"/>
            <a:r>
              <a:rPr lang="en-GB" sz="1700" kern="100" dirty="0">
                <a:latin typeface="Arial" panose="020B0604020202020204" pitchFamily="34" charset="0"/>
                <a:cs typeface="Times New Roman" panose="02020603050405020304" pitchFamily="18" charset="0"/>
                <a:hlinkClick r:id="rId5"/>
              </a:rPr>
              <a:t>Check out Trade Associations </a:t>
            </a:r>
            <a:r>
              <a:rPr lang="en-GB" sz="1700" kern="100" dirty="0">
                <a:latin typeface="Arial" panose="020B0604020202020204" pitchFamily="34" charset="0"/>
                <a:cs typeface="Times New Roman" panose="02020603050405020304" pitchFamily="18" charset="0"/>
              </a:rPr>
              <a:t>to help build a portfolio of contacts such as </a:t>
            </a:r>
            <a:r>
              <a:rPr lang="en-GB" sz="1700" kern="100" dirty="0">
                <a:latin typeface="Arial" panose="020B0604020202020204" pitchFamily="34" charset="0"/>
                <a:cs typeface="Times New Roman" panose="02020603050405020304" pitchFamily="18" charset="0"/>
                <a:hlinkClick r:id="rId6"/>
              </a:rPr>
              <a:t>www.ukinbound.org</a:t>
            </a:r>
            <a:r>
              <a:rPr lang="en-GB" sz="1700" kern="100" dirty="0">
                <a:latin typeface="Arial" panose="020B0604020202020204" pitchFamily="34" charset="0"/>
                <a:cs typeface="Times New Roman" panose="02020603050405020304" pitchFamily="18" charset="0"/>
              </a:rPr>
              <a:t>, </a:t>
            </a:r>
            <a:r>
              <a:rPr lang="en-GB" sz="1700" kern="100" dirty="0">
                <a:latin typeface="Arial" panose="020B0604020202020204" pitchFamily="34" charset="0"/>
                <a:cs typeface="Times New Roman" panose="02020603050405020304" pitchFamily="18" charset="0"/>
                <a:hlinkClick r:id="rId7"/>
              </a:rPr>
              <a:t>www.etoa.org</a:t>
            </a:r>
            <a:r>
              <a:rPr lang="en-GB" sz="1700" kern="100" dirty="0">
                <a:latin typeface="Arial" panose="020B0604020202020204" pitchFamily="34" charset="0"/>
                <a:cs typeface="Times New Roman" panose="02020603050405020304" pitchFamily="18" charset="0"/>
              </a:rPr>
              <a:t>, </a:t>
            </a:r>
            <a:r>
              <a:rPr lang="en-GB" sz="1700" kern="100" dirty="0">
                <a:latin typeface="Arial" panose="020B0604020202020204" pitchFamily="34" charset="0"/>
                <a:cs typeface="Times New Roman" panose="02020603050405020304" pitchFamily="18" charset="0"/>
                <a:hlinkClick r:id="rId8"/>
              </a:rPr>
              <a:t>www.beta-uk.org</a:t>
            </a:r>
            <a:r>
              <a:rPr lang="en-GB" sz="1700" kern="100" dirty="0">
                <a:latin typeface="Arial" panose="020B0604020202020204" pitchFamily="34" charset="0"/>
                <a:cs typeface="Times New Roman" panose="02020603050405020304" pitchFamily="18" charset="0"/>
              </a:rPr>
              <a:t> </a:t>
            </a:r>
          </a:p>
          <a:p>
            <a:pPr marL="0" lvl="1" indent="0">
              <a:buNone/>
            </a:pPr>
            <a:endParaRPr lang="en-GB" sz="800" kern="100" dirty="0">
              <a:latin typeface="Arial" panose="020B0604020202020204" pitchFamily="34" charset="0"/>
              <a:cs typeface="Times New Roman" panose="02020603050405020304" pitchFamily="18" charset="0"/>
            </a:endParaRPr>
          </a:p>
          <a:p>
            <a:pPr marL="0" lvl="1" indent="0">
              <a:buNone/>
            </a:pPr>
            <a:endParaRPr lang="en-GB" sz="800" b="1" dirty="0"/>
          </a:p>
          <a:p>
            <a:pPr marL="0" lvl="1" indent="0">
              <a:buNone/>
            </a:pPr>
            <a:r>
              <a:rPr lang="en-GB" sz="1200" dirty="0"/>
              <a:t>*LVEP – </a:t>
            </a:r>
            <a:r>
              <a:rPr lang="en-GB" sz="1200" dirty="0">
                <a:hlinkClick r:id="rId9"/>
              </a:rPr>
              <a:t>Local Visitor Economy Partnership</a:t>
            </a:r>
            <a:r>
              <a:rPr lang="en-GB" sz="1200" dirty="0"/>
              <a:t> - S</a:t>
            </a:r>
            <a:r>
              <a:rPr lang="en-GB" sz="1000" dirty="0"/>
              <a:t>trategic and high-performing organisations recognised by VisitEngland. Lead, manage and market destinations, collaborate locally and nationally. </a:t>
            </a:r>
          </a:p>
          <a:p>
            <a:pPr marL="0" lvl="1" indent="0">
              <a:buNone/>
            </a:pPr>
            <a:r>
              <a:rPr lang="en-GB" sz="1200" dirty="0"/>
              <a:t>**DMO – Destination Management Organisation - </a:t>
            </a:r>
            <a:r>
              <a:rPr lang="en-GB" sz="1000" dirty="0"/>
              <a:t>Might deliver marketing of local destinations, contact with tourism businesses, services and infrastructure for visitors.</a:t>
            </a:r>
          </a:p>
          <a:p>
            <a:pPr marL="0" lvl="1" indent="0">
              <a:buNone/>
            </a:pPr>
            <a:r>
              <a:rPr lang="en-GB" sz="1200" dirty="0"/>
              <a:t>***DMC – Destination Management Company - </a:t>
            </a:r>
            <a:r>
              <a:rPr lang="en-GB" sz="1000" dirty="0"/>
              <a:t>a professional services company with local </a:t>
            </a:r>
            <a:br>
              <a:rPr lang="en-GB" sz="1000" dirty="0"/>
            </a:br>
            <a:r>
              <a:rPr lang="en-GB" sz="1000" dirty="0"/>
              <a:t>knowledge, expertise and resources, working in the design and implementation of events, activities, tours, transportation and program logistics.</a:t>
            </a:r>
          </a:p>
          <a:p>
            <a:endParaRPr lang="en-GB" dirty="0"/>
          </a:p>
        </p:txBody>
      </p:sp>
      <p:pic>
        <p:nvPicPr>
          <p:cNvPr id="8" name="Picture Placeholder 7" descr="A building with lights on the front&#10;&#10;Description automatically generated">
            <a:extLst>
              <a:ext uri="{FF2B5EF4-FFF2-40B4-BE49-F238E27FC236}">
                <a16:creationId xmlns:a16="http://schemas.microsoft.com/office/drawing/2014/main" id="{7B609679-C95E-70E3-803A-A17725E5AE58}"/>
              </a:ext>
            </a:extLst>
          </p:cNvPr>
          <p:cNvPicPr>
            <a:picLocks noGrp="1" noChangeAspect="1"/>
          </p:cNvPicPr>
          <p:nvPr>
            <p:ph type="pic" sz="quarter" idx="18"/>
          </p:nvPr>
        </p:nvPicPr>
        <p:blipFill rotWithShape="1">
          <a:blip r:embed="rId10" cstate="screen">
            <a:extLst>
              <a:ext uri="{28A0092B-C50C-407E-A947-70E740481C1C}">
                <a14:useLocalDpi xmlns:a14="http://schemas.microsoft.com/office/drawing/2010/main"/>
              </a:ext>
            </a:extLst>
          </a:blip>
          <a:srcRect b="-291"/>
          <a:stretch/>
        </p:blipFill>
        <p:spPr>
          <a:xfrm>
            <a:off x="7410892" y="18252"/>
            <a:ext cx="4781108" cy="6301401"/>
          </a:xfrm>
        </p:spPr>
      </p:pic>
      <p:sp>
        <p:nvSpPr>
          <p:cNvPr id="3" name="Text Placeholder 2">
            <a:extLst>
              <a:ext uri="{FF2B5EF4-FFF2-40B4-BE49-F238E27FC236}">
                <a16:creationId xmlns:a16="http://schemas.microsoft.com/office/drawing/2014/main" id="{30290B8C-D9FE-ECA6-FA03-64CB1B107249}"/>
              </a:ext>
            </a:extLst>
          </p:cNvPr>
          <p:cNvSpPr>
            <a:spLocks noGrp="1"/>
          </p:cNvSpPr>
          <p:nvPr>
            <p:ph type="body" sz="quarter" idx="11"/>
          </p:nvPr>
        </p:nvSpPr>
        <p:spPr/>
        <p:txBody>
          <a:bodyPr/>
          <a:lstStyle/>
          <a:p>
            <a:br>
              <a:rPr lang="en-GB" dirty="0"/>
            </a:br>
            <a:endParaRPr lang="en-GB" dirty="0"/>
          </a:p>
        </p:txBody>
      </p:sp>
      <p:pic>
        <p:nvPicPr>
          <p:cNvPr id="5" name="Picture Placeholder 4" descr="Picnic tables and benches in a park&#10;&#10;Description automatically generated">
            <a:extLst>
              <a:ext uri="{FF2B5EF4-FFF2-40B4-BE49-F238E27FC236}">
                <a16:creationId xmlns:a16="http://schemas.microsoft.com/office/drawing/2014/main" id="{65735C17-6400-03D4-44F0-E2F9A0C18259}"/>
              </a:ext>
            </a:extLst>
          </p:cNvPr>
          <p:cNvPicPr>
            <a:picLocks noGrp="1" noChangeAspect="1"/>
          </p:cNvPicPr>
          <p:nvPr>
            <p:ph type="pic" sz="quarter" idx="14"/>
          </p:nvPr>
        </p:nvPicPr>
        <p:blipFill rotWithShape="1">
          <a:blip r:embed="rId11" cstate="screen">
            <a:extLst>
              <a:ext uri="{28A0092B-C50C-407E-A947-70E740481C1C}">
                <a14:useLocalDpi xmlns:a14="http://schemas.microsoft.com/office/drawing/2010/main"/>
              </a:ext>
            </a:extLst>
          </a:blip>
          <a:srcRect/>
          <a:stretch/>
        </p:blipFill>
        <p:spPr/>
      </p:pic>
      <p:sp>
        <p:nvSpPr>
          <p:cNvPr id="10" name="Text Placeholder 10">
            <a:extLst>
              <a:ext uri="{FF2B5EF4-FFF2-40B4-BE49-F238E27FC236}">
                <a16:creationId xmlns:a16="http://schemas.microsoft.com/office/drawing/2014/main" id="{DCD3E363-B660-4EE8-8FBA-79564A4D475A}"/>
              </a:ext>
            </a:extLst>
          </p:cNvPr>
          <p:cNvSpPr txBox="1">
            <a:spLocks/>
          </p:cNvSpPr>
          <p:nvPr/>
        </p:nvSpPr>
        <p:spPr bwMode="auto">
          <a:xfrm>
            <a:off x="7410892" y="6162507"/>
            <a:ext cx="4781105" cy="693895"/>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endParaRPr lang="en-GB" sz="800" b="1" dirty="0">
              <a:solidFill>
                <a:schemeClr val="bg1"/>
              </a:solidFill>
            </a:endParaRPr>
          </a:p>
        </p:txBody>
      </p:sp>
      <p:sp>
        <p:nvSpPr>
          <p:cNvPr id="6" name="Text Placeholder 10">
            <a:extLst>
              <a:ext uri="{FF2B5EF4-FFF2-40B4-BE49-F238E27FC236}">
                <a16:creationId xmlns:a16="http://schemas.microsoft.com/office/drawing/2014/main" id="{34E3A29B-3A21-B4C9-DE0F-4BD8E35B6F7B}"/>
              </a:ext>
            </a:extLst>
          </p:cNvPr>
          <p:cNvSpPr txBox="1">
            <a:spLocks/>
          </p:cNvSpPr>
          <p:nvPr/>
        </p:nvSpPr>
        <p:spPr bwMode="auto">
          <a:xfrm>
            <a:off x="7410892" y="6164105"/>
            <a:ext cx="4781108" cy="693895"/>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endParaRPr lang="en-GB" sz="800" b="1" dirty="0">
              <a:solidFill>
                <a:schemeClr val="bg1"/>
              </a:solidFill>
            </a:endParaRPr>
          </a:p>
          <a:p>
            <a:pPr marL="0" indent="0" algn="r">
              <a:spcBef>
                <a:spcPts val="0"/>
              </a:spcBef>
              <a:buNone/>
            </a:pPr>
            <a:r>
              <a:rPr lang="en-GB" sz="1400" b="1" dirty="0">
                <a:solidFill>
                  <a:schemeClr val="bg1"/>
                </a:solidFill>
              </a:rPr>
              <a:t>The Dovecote Barns, York </a:t>
            </a:r>
            <a:r>
              <a:rPr lang="en-GB" sz="1400" dirty="0">
                <a:solidFill>
                  <a:schemeClr val="bg1"/>
                </a:solidFill>
              </a:rPr>
              <a:t>©The Dovecote Barns</a:t>
            </a:r>
          </a:p>
          <a:p>
            <a:pPr marL="0" indent="0" algn="r">
              <a:spcBef>
                <a:spcPts val="0"/>
              </a:spcBef>
              <a:buNone/>
            </a:pPr>
            <a:r>
              <a:rPr lang="en-GB" sz="1200" b="1" i="0" dirty="0">
                <a:solidFill>
                  <a:schemeClr val="bg1"/>
                </a:solidFill>
                <a:effectLst/>
                <a:latin typeface="Arial" panose="020B0604020202020204" pitchFamily="34" charset="0"/>
              </a:rPr>
              <a:t>Self Catering Accommodation of the Year, Silver Winner, 2023</a:t>
            </a:r>
          </a:p>
          <a:p>
            <a:pPr marL="0" indent="0" algn="r">
              <a:spcBef>
                <a:spcPts val="0"/>
              </a:spcBef>
              <a:buNone/>
            </a:pPr>
            <a:endParaRPr lang="en-GB" sz="800" dirty="0">
              <a:solidFill>
                <a:schemeClr val="bg1"/>
              </a:solidFill>
            </a:endParaRPr>
          </a:p>
        </p:txBody>
      </p:sp>
      <p:pic>
        <p:nvPicPr>
          <p:cNvPr id="9" name="Picture 8" descr="A red logo with a flower&#10;&#10;Description automatically generated">
            <a:extLst>
              <a:ext uri="{FF2B5EF4-FFF2-40B4-BE49-F238E27FC236}">
                <a16:creationId xmlns:a16="http://schemas.microsoft.com/office/drawing/2014/main" id="{69DE2397-1BC8-878F-1725-07AC6A77772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6610525" y="6245473"/>
            <a:ext cx="706766" cy="483227"/>
          </a:xfrm>
          <a:prstGeom prst="rect">
            <a:avLst/>
          </a:prstGeom>
          <a:noFill/>
          <a:ln>
            <a:noFill/>
          </a:ln>
        </p:spPr>
      </p:pic>
      <p:pic>
        <p:nvPicPr>
          <p:cNvPr id="2" name="Picture 1" descr="A red flag with white text and a red face&#10;&#10;Description automatically generated">
            <a:extLst>
              <a:ext uri="{FF2B5EF4-FFF2-40B4-BE49-F238E27FC236}">
                <a16:creationId xmlns:a16="http://schemas.microsoft.com/office/drawing/2014/main" id="{997A3E09-A0F8-C621-A050-5EFAF02EB22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558205" y="6036170"/>
            <a:ext cx="1852687" cy="821830"/>
          </a:xfrm>
          <a:prstGeom prst="rect">
            <a:avLst/>
          </a:prstGeom>
        </p:spPr>
      </p:pic>
    </p:spTree>
    <p:extLst>
      <p:ext uri="{BB962C8B-B14F-4D97-AF65-F5344CB8AC3E}">
        <p14:creationId xmlns:p14="http://schemas.microsoft.com/office/powerpoint/2010/main" val="24354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oom with tables and chairs&#10;&#10;Description automatically generated">
            <a:extLst>
              <a:ext uri="{FF2B5EF4-FFF2-40B4-BE49-F238E27FC236}">
                <a16:creationId xmlns:a16="http://schemas.microsoft.com/office/drawing/2014/main" id="{F505201B-2917-F50C-ACD5-635E5D75CE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9462" y="-2297"/>
            <a:ext cx="5062536" cy="6214685"/>
          </a:xfrm>
          <a:prstGeom prst="rect">
            <a:avLst/>
          </a:prstGeom>
        </p:spPr>
      </p:pic>
      <p:sp>
        <p:nvSpPr>
          <p:cNvPr id="2" name="Title 1">
            <a:extLst>
              <a:ext uri="{FF2B5EF4-FFF2-40B4-BE49-F238E27FC236}">
                <a16:creationId xmlns:a16="http://schemas.microsoft.com/office/drawing/2014/main" id="{9D894264-0BF1-45E6-8E81-A377C867EDD2}"/>
              </a:ext>
            </a:extLst>
          </p:cNvPr>
          <p:cNvSpPr>
            <a:spLocks noGrp="1"/>
          </p:cNvSpPr>
          <p:nvPr>
            <p:ph type="title"/>
          </p:nvPr>
        </p:nvSpPr>
        <p:spPr>
          <a:xfrm>
            <a:off x="683446" y="394571"/>
            <a:ext cx="5343146" cy="519829"/>
          </a:xfrm>
        </p:spPr>
        <p:txBody>
          <a:bodyPr>
            <a:normAutofit fontScale="90000"/>
          </a:bodyPr>
          <a:lstStyle/>
          <a:p>
            <a:r>
              <a:rPr lang="en-US" dirty="0"/>
              <a:t>Travel trade events</a:t>
            </a:r>
            <a:endParaRPr lang="en-GB" dirty="0"/>
          </a:p>
        </p:txBody>
      </p:sp>
      <p:sp>
        <p:nvSpPr>
          <p:cNvPr id="3" name="Content Placeholder 2">
            <a:extLst>
              <a:ext uri="{FF2B5EF4-FFF2-40B4-BE49-F238E27FC236}">
                <a16:creationId xmlns:a16="http://schemas.microsoft.com/office/drawing/2014/main" id="{53FF40B2-FBE8-436F-BD82-A6FBF5E97718}"/>
              </a:ext>
            </a:extLst>
          </p:cNvPr>
          <p:cNvSpPr>
            <a:spLocks noGrp="1"/>
          </p:cNvSpPr>
          <p:nvPr>
            <p:ph sz="quarter" idx="19"/>
          </p:nvPr>
        </p:nvSpPr>
        <p:spPr>
          <a:xfrm>
            <a:off x="731263" y="796543"/>
            <a:ext cx="6358165" cy="4979987"/>
          </a:xfrm>
        </p:spPr>
        <p:txBody>
          <a:bodyPr/>
          <a:lstStyle/>
          <a:p>
            <a:pPr marL="0" lvl="1" indent="-1587">
              <a:spcAft>
                <a:spcPts val="0"/>
              </a:spcAft>
              <a:buNone/>
            </a:pPr>
            <a:r>
              <a:rPr lang="en-GB" sz="1700" b="1" dirty="0">
                <a:solidFill>
                  <a:srgbClr val="1E1541"/>
                </a:solidFill>
                <a:latin typeface="Arial" panose="020B0604020202020204"/>
              </a:rPr>
              <a:t>Would you like to know</a:t>
            </a:r>
            <a:r>
              <a:rPr kumimoji="0" lang="en-GB" sz="1700" b="1" i="0" u="none" strike="noStrike" kern="1200" cap="none" spc="0" normalizeH="0" baseline="0" noProof="0" dirty="0">
                <a:ln>
                  <a:noFill/>
                </a:ln>
                <a:solidFill>
                  <a:srgbClr val="1E1541"/>
                </a:solidFill>
                <a:effectLst/>
                <a:uLnTx/>
                <a:uFillTx/>
                <a:latin typeface="Arial" panose="020B0604020202020204"/>
                <a:ea typeface="+mn-ea"/>
                <a:cs typeface="+mn-cs"/>
              </a:rPr>
              <a:t> more about </a:t>
            </a:r>
            <a:r>
              <a:rPr kumimoji="0" lang="en-GB" sz="1700" b="1" i="0" u="none" strike="noStrike" kern="1200" cap="none" spc="0" normalizeH="0" baseline="0" noProof="0" dirty="0">
                <a:ln>
                  <a:noFill/>
                </a:ln>
                <a:solidFill>
                  <a:srgbClr val="1E1541"/>
                </a:solidFill>
                <a:effectLst/>
                <a:uLnTx/>
                <a:uFillTx/>
                <a:latin typeface="Arial" panose="020B0604020202020204"/>
                <a:ea typeface="+mn-ea"/>
                <a:cs typeface="+mn-cs"/>
                <a:hlinkClick r:id="rId4"/>
              </a:rPr>
              <a:t>the travel trade</a:t>
            </a:r>
            <a:r>
              <a:rPr lang="en-GB" sz="1700" b="1" dirty="0">
                <a:solidFill>
                  <a:srgbClr val="1E1541"/>
                </a:solidFill>
                <a:latin typeface="Arial" panose="020B0604020202020204"/>
              </a:rPr>
              <a:t>?</a:t>
            </a:r>
            <a:br>
              <a:rPr kumimoji="0" lang="en-GB" sz="1700" b="0" i="0" u="none" strike="noStrike" kern="1200" cap="none" spc="0" normalizeH="0" baseline="0" noProof="0" dirty="0">
                <a:ln>
                  <a:noFill/>
                </a:ln>
                <a:solidFill>
                  <a:srgbClr val="1E1541"/>
                </a:solidFill>
                <a:effectLst/>
                <a:uLnTx/>
                <a:uFillTx/>
                <a:latin typeface="Arial" panose="020B0604020202020204"/>
                <a:ea typeface="+mn-ea"/>
                <a:cs typeface="+mn-cs"/>
              </a:rPr>
            </a:br>
            <a:r>
              <a:rPr kumimoji="0" lang="en-GB" sz="600" b="0" i="0" u="none" strike="noStrike" kern="1200" cap="none" spc="0" normalizeH="0" baseline="0" noProof="0" dirty="0">
                <a:ln>
                  <a:noFill/>
                </a:ln>
                <a:solidFill>
                  <a:srgbClr val="1E1541"/>
                </a:solidFill>
                <a:effectLst/>
                <a:uLnTx/>
                <a:uFillTx/>
                <a:latin typeface="Arial" panose="020B0604020202020204"/>
                <a:ea typeface="+mn-ea"/>
                <a:cs typeface="+mn-cs"/>
              </a:rPr>
              <a:t>  </a:t>
            </a:r>
            <a:endParaRPr kumimoji="0" lang="en-GB" sz="1700" b="0" i="0" u="none" strike="noStrike" kern="1200" cap="none" spc="0" normalizeH="0" baseline="0" noProof="0" dirty="0">
              <a:ln>
                <a:noFill/>
              </a:ln>
              <a:solidFill>
                <a:srgbClr val="1E1541"/>
              </a:solidFill>
              <a:effectLst/>
              <a:uLnTx/>
              <a:uFillTx/>
              <a:latin typeface="Arial" panose="020B0604020202020204"/>
              <a:ea typeface="+mn-ea"/>
              <a:cs typeface="+mn-cs"/>
            </a:endParaRPr>
          </a:p>
          <a:p>
            <a:pPr marL="284163" lvl="1" indent="-285750">
              <a:spcAft>
                <a:spcPts val="0"/>
              </a:spcAft>
            </a:pPr>
            <a:r>
              <a:rPr lang="en-GB" sz="1700" b="1" dirty="0"/>
              <a:t>Get involved with travel trade events</a:t>
            </a:r>
          </a:p>
          <a:p>
            <a:pPr marL="261937" lvl="2" indent="-1587">
              <a:spcAft>
                <a:spcPts val="0"/>
              </a:spcAft>
              <a:buNone/>
            </a:pPr>
            <a:r>
              <a:rPr lang="en-GB" sz="1700" dirty="0"/>
              <a:t>Once your business is international-ready it is good practice to host international buyers and media and attend domestic and international events</a:t>
            </a:r>
          </a:p>
          <a:p>
            <a:pPr marL="546100" lvl="2" indent="-285750">
              <a:spcAft>
                <a:spcPts val="0"/>
              </a:spcAft>
              <a:buFont typeface="Courier New" panose="02070309020205020404" pitchFamily="49" charset="0"/>
              <a:buChar char="o"/>
            </a:pPr>
            <a:r>
              <a:rPr lang="en-GB" sz="1700" dirty="0"/>
              <a:t>Identify which markets you want to target </a:t>
            </a:r>
          </a:p>
          <a:p>
            <a:pPr marL="546100" lvl="2" indent="-285750">
              <a:spcAft>
                <a:spcPts val="0"/>
              </a:spcAft>
              <a:buFont typeface="Courier New" panose="02070309020205020404" pitchFamily="49" charset="0"/>
              <a:buChar char="o"/>
            </a:pPr>
            <a:r>
              <a:rPr lang="en-GB" sz="1700" dirty="0"/>
              <a:t>Identify your available resources</a:t>
            </a:r>
          </a:p>
          <a:p>
            <a:pPr marL="546100" lvl="2" indent="-285750">
              <a:spcAft>
                <a:spcPts val="0"/>
              </a:spcAft>
              <a:buFont typeface="Courier New" panose="02070309020205020404" pitchFamily="49" charset="0"/>
              <a:buChar char="o"/>
            </a:pPr>
            <a:r>
              <a:rPr lang="en-GB" sz="1700" dirty="0"/>
              <a:t>Start small and local</a:t>
            </a:r>
          </a:p>
          <a:p>
            <a:pPr marL="546100" lvl="2" indent="-285750">
              <a:spcAft>
                <a:spcPts val="0"/>
              </a:spcAft>
              <a:buFont typeface="Courier New" panose="02070309020205020404" pitchFamily="49" charset="0"/>
              <a:buChar char="o"/>
            </a:pPr>
            <a:r>
              <a:rPr lang="en-GB" sz="1700" dirty="0"/>
              <a:t>Expand later into bigger events in Europe and Worldwide</a:t>
            </a:r>
          </a:p>
          <a:p>
            <a:pPr marL="0" lvl="1" indent="0">
              <a:spcAft>
                <a:spcPts val="0"/>
              </a:spcAft>
              <a:buNone/>
            </a:pPr>
            <a:endParaRPr lang="en-GB" sz="200" dirty="0"/>
          </a:p>
          <a:p>
            <a:pPr marL="0" lvl="1" indent="0">
              <a:spcAft>
                <a:spcPts val="0"/>
              </a:spcAft>
              <a:buNone/>
            </a:pPr>
            <a:endParaRPr lang="en-GB" sz="600" dirty="0"/>
          </a:p>
          <a:p>
            <a:pPr marL="285750" lvl="1" indent="-285750">
              <a:spcAft>
                <a:spcPts val="0"/>
              </a:spcAft>
            </a:pPr>
            <a:r>
              <a:rPr lang="en-GB" sz="1700" dirty="0"/>
              <a:t>For example;</a:t>
            </a:r>
          </a:p>
          <a:p>
            <a:pPr marL="0" lvl="1" indent="-1587">
              <a:spcAft>
                <a:spcPts val="0"/>
              </a:spcAft>
              <a:buNone/>
            </a:pPr>
            <a:endParaRPr lang="en-GB" sz="800" b="1" dirty="0"/>
          </a:p>
          <a:p>
            <a:pPr marL="546100" lvl="2" indent="-285750">
              <a:spcAft>
                <a:spcPts val="0"/>
              </a:spcAft>
              <a:buFont typeface="Courier New" panose="02070309020205020404" pitchFamily="49" charset="0"/>
              <a:buChar char="o"/>
            </a:pPr>
            <a:r>
              <a:rPr lang="en-GB" sz="1700" b="1" dirty="0"/>
              <a:t>Educational trips &amp; Showcase Britain</a:t>
            </a:r>
          </a:p>
          <a:p>
            <a:pPr marL="534987" lvl="3" indent="0">
              <a:spcAft>
                <a:spcPts val="0"/>
              </a:spcAft>
              <a:buNone/>
            </a:pPr>
            <a:r>
              <a:rPr lang="en-GB" sz="1700" b="1" dirty="0"/>
              <a:t>UK based events such as WTM </a:t>
            </a:r>
            <a:r>
              <a:rPr lang="en-GB" sz="1700" dirty="0"/>
              <a:t>(World Travel Market)</a:t>
            </a:r>
            <a:r>
              <a:rPr lang="en-GB" sz="1700" b="1" dirty="0"/>
              <a:t> </a:t>
            </a:r>
            <a:r>
              <a:rPr lang="en-GB" sz="1700" dirty="0"/>
              <a:t>and other trade shows</a:t>
            </a:r>
          </a:p>
          <a:p>
            <a:pPr marL="431800" lvl="2" indent="-171450">
              <a:spcAft>
                <a:spcPts val="0"/>
              </a:spcAft>
            </a:pPr>
            <a:endParaRPr lang="en-GB" sz="200" b="1" dirty="0"/>
          </a:p>
          <a:p>
            <a:pPr marL="546100" lvl="2" indent="-285750">
              <a:spcAft>
                <a:spcPts val="0"/>
              </a:spcAft>
              <a:buFont typeface="Courier New" panose="02070309020205020404" pitchFamily="49" charset="0"/>
              <a:buChar char="o"/>
            </a:pPr>
            <a:r>
              <a:rPr lang="en-GB" sz="1700" b="1" dirty="0"/>
              <a:t>Overseas based events such as Trade Shows and Missions and Workshop </a:t>
            </a:r>
            <a:r>
              <a:rPr lang="en-GB" sz="1700" dirty="0"/>
              <a:t>(pre-set 1-2-1 meetings) that happen annually globally </a:t>
            </a:r>
          </a:p>
          <a:p>
            <a:pPr marL="0" lvl="1" indent="-1587">
              <a:buNone/>
            </a:pPr>
            <a:endParaRPr lang="en-GB" sz="200" dirty="0">
              <a:latin typeface="+mj-lt"/>
            </a:endParaRPr>
          </a:p>
          <a:p>
            <a:pPr marL="284163" lvl="1" indent="-285750"/>
            <a:r>
              <a:rPr lang="en-GB" kern="100" dirty="0">
                <a:latin typeface="+mj-lt"/>
                <a:ea typeface="Times New Roman" panose="02020603050405020304" pitchFamily="18" charset="0"/>
                <a:cs typeface="Times New Roman" panose="02020603050405020304" pitchFamily="18" charset="0"/>
              </a:rPr>
              <a:t>Use our online </a:t>
            </a:r>
            <a:r>
              <a:rPr lang="en-GB" kern="100" dirty="0">
                <a:effectLst/>
                <a:latin typeface="+mj-lt"/>
                <a:ea typeface="Times New Roman" panose="02020603050405020304" pitchFamily="18" charset="0"/>
                <a:cs typeface="Times New Roman" panose="02020603050405020304" pitchFamily="18" charset="0"/>
                <a:hlinkClick r:id="rId5"/>
              </a:rPr>
              <a:t>events calendar</a:t>
            </a:r>
            <a:r>
              <a:rPr lang="en-GB" kern="100" dirty="0">
                <a:effectLst/>
                <a:latin typeface="+mj-lt"/>
                <a:ea typeface="Times New Roman" panose="02020603050405020304" pitchFamily="18" charset="0"/>
                <a:cs typeface="Times New Roman" panose="02020603050405020304" pitchFamily="18" charset="0"/>
              </a:rPr>
              <a:t> </a:t>
            </a:r>
          </a:p>
          <a:p>
            <a:pPr marL="284163" lvl="1" indent="-285750"/>
            <a:r>
              <a:rPr lang="en-GB" kern="100" dirty="0">
                <a:latin typeface="+mj-lt"/>
                <a:ea typeface="Times New Roman" panose="02020603050405020304" pitchFamily="18" charset="0"/>
                <a:cs typeface="Times New Roman" panose="02020603050405020304" pitchFamily="18" charset="0"/>
              </a:rPr>
              <a:t>L</a:t>
            </a:r>
            <a:r>
              <a:rPr lang="en-GB" kern="100" dirty="0">
                <a:effectLst/>
                <a:latin typeface="+mj-lt"/>
                <a:ea typeface="Times New Roman" panose="02020603050405020304" pitchFamily="18" charset="0"/>
                <a:cs typeface="Times New Roman" panose="02020603050405020304" pitchFamily="18" charset="0"/>
              </a:rPr>
              <a:t>earn how to make the most out of </a:t>
            </a:r>
            <a:r>
              <a:rPr lang="en-GB" kern="100" dirty="0">
                <a:effectLst/>
                <a:latin typeface="+mj-lt"/>
                <a:ea typeface="Times New Roman" panose="02020603050405020304" pitchFamily="18" charset="0"/>
                <a:cs typeface="Times New Roman" panose="02020603050405020304" pitchFamily="18" charset="0"/>
                <a:hlinkClick r:id="rId6"/>
              </a:rPr>
              <a:t>missions, exhibitions &amp; events</a:t>
            </a:r>
            <a:endParaRPr lang="en-GB" b="1" dirty="0">
              <a:latin typeface="+mj-lt"/>
            </a:endParaRPr>
          </a:p>
          <a:p>
            <a:pPr marL="0" lvl="1" indent="-1587">
              <a:buNone/>
            </a:pPr>
            <a:endParaRPr lang="en-GB" sz="1800" dirty="0"/>
          </a:p>
          <a:p>
            <a:pPr marL="0" lvl="1" indent="-1587">
              <a:buNone/>
            </a:pPr>
            <a:endParaRPr lang="en-GB" sz="1800" dirty="0"/>
          </a:p>
          <a:p>
            <a:endParaRPr lang="en-GB" dirty="0"/>
          </a:p>
        </p:txBody>
      </p:sp>
      <p:sp>
        <p:nvSpPr>
          <p:cNvPr id="5" name="Text Placeholder 4">
            <a:extLst>
              <a:ext uri="{FF2B5EF4-FFF2-40B4-BE49-F238E27FC236}">
                <a16:creationId xmlns:a16="http://schemas.microsoft.com/office/drawing/2014/main" id="{22512750-E952-406B-B9F8-83D266001311}"/>
              </a:ext>
            </a:extLst>
          </p:cNvPr>
          <p:cNvSpPr>
            <a:spLocks noGrp="1"/>
          </p:cNvSpPr>
          <p:nvPr>
            <p:ph type="body" sz="quarter" idx="17"/>
          </p:nvPr>
        </p:nvSpPr>
        <p:spPr>
          <a:xfrm>
            <a:off x="7129462" y="6377781"/>
            <a:ext cx="4860269" cy="322262"/>
          </a:xfrm>
        </p:spPr>
        <p:txBody>
          <a:bodyPr/>
          <a:lstStyle/>
          <a:p>
            <a:endParaRPr lang="en-GB" dirty="0"/>
          </a:p>
        </p:txBody>
      </p:sp>
      <p:sp>
        <p:nvSpPr>
          <p:cNvPr id="9" name="Text Placeholder 10">
            <a:extLst>
              <a:ext uri="{FF2B5EF4-FFF2-40B4-BE49-F238E27FC236}">
                <a16:creationId xmlns:a16="http://schemas.microsoft.com/office/drawing/2014/main" id="{CB2AD9B4-64E9-4E03-B3E9-D82214906612}"/>
              </a:ext>
            </a:extLst>
          </p:cNvPr>
          <p:cNvSpPr txBox="1">
            <a:spLocks/>
          </p:cNvSpPr>
          <p:nvPr/>
        </p:nvSpPr>
        <p:spPr>
          <a:xfrm>
            <a:off x="7129462" y="6155463"/>
            <a:ext cx="5062536" cy="684573"/>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b="1" dirty="0">
              <a:solidFill>
                <a:schemeClr val="bg1"/>
              </a:solidFill>
            </a:endParaRPr>
          </a:p>
        </p:txBody>
      </p:sp>
      <p:sp>
        <p:nvSpPr>
          <p:cNvPr id="7" name="Text Placeholder 10">
            <a:extLst>
              <a:ext uri="{FF2B5EF4-FFF2-40B4-BE49-F238E27FC236}">
                <a16:creationId xmlns:a16="http://schemas.microsoft.com/office/drawing/2014/main" id="{F16549C8-1A60-6145-8EF0-097939FCDF61}"/>
              </a:ext>
            </a:extLst>
          </p:cNvPr>
          <p:cNvSpPr txBox="1">
            <a:spLocks/>
          </p:cNvSpPr>
          <p:nvPr/>
        </p:nvSpPr>
        <p:spPr bwMode="auto">
          <a:xfrm>
            <a:off x="7129462" y="6164105"/>
            <a:ext cx="5062538" cy="693895"/>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GB" b="1" dirty="0" err="1">
                <a:solidFill>
                  <a:schemeClr val="bg1"/>
                </a:solidFill>
              </a:rPr>
              <a:t>Pensons</a:t>
            </a:r>
            <a:r>
              <a:rPr lang="en-GB" b="1" dirty="0">
                <a:solidFill>
                  <a:schemeClr val="bg1"/>
                </a:solidFill>
              </a:rPr>
              <a:t> Restaurant at the Netherwood Estate, Worcestershire </a:t>
            </a:r>
            <a:r>
              <a:rPr lang="en-GB" dirty="0">
                <a:solidFill>
                  <a:schemeClr val="bg1"/>
                </a:solidFill>
              </a:rPr>
              <a:t>© David Loftus</a:t>
            </a:r>
            <a:br>
              <a:rPr lang="en-GB" dirty="0">
                <a:solidFill>
                  <a:schemeClr val="bg1"/>
                </a:solidFill>
              </a:rPr>
            </a:br>
            <a:r>
              <a:rPr lang="en-GB" dirty="0">
                <a:solidFill>
                  <a:schemeClr val="bg1"/>
                </a:solidFill>
              </a:rPr>
              <a:t>Taste of England Award, Gold, 2023</a:t>
            </a:r>
            <a:br>
              <a:rPr lang="en-GB" sz="1200" dirty="0">
                <a:solidFill>
                  <a:schemeClr val="bg1"/>
                </a:solidFill>
              </a:rPr>
            </a:br>
            <a:endParaRPr lang="en-GB" sz="1200" dirty="0">
              <a:solidFill>
                <a:schemeClr val="bg1"/>
              </a:solidFill>
            </a:endParaRPr>
          </a:p>
        </p:txBody>
      </p:sp>
      <p:pic>
        <p:nvPicPr>
          <p:cNvPr id="4" name="Picture 3" descr="A red flag with white text and a red face&#10;&#10;Description automatically generated">
            <a:extLst>
              <a:ext uri="{FF2B5EF4-FFF2-40B4-BE49-F238E27FC236}">
                <a16:creationId xmlns:a16="http://schemas.microsoft.com/office/drawing/2014/main" id="{F21AD218-DEBA-BF88-AE6A-1C203D8E27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76775" y="6052514"/>
            <a:ext cx="1852687" cy="821830"/>
          </a:xfrm>
          <a:prstGeom prst="rect">
            <a:avLst/>
          </a:prstGeom>
        </p:spPr>
      </p:pic>
    </p:spTree>
    <p:extLst>
      <p:ext uri="{BB962C8B-B14F-4D97-AF65-F5344CB8AC3E}">
        <p14:creationId xmlns:p14="http://schemas.microsoft.com/office/powerpoint/2010/main" val="107679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looking at a person in a window&#10;&#10;Description automatically generated">
            <a:extLst>
              <a:ext uri="{FF2B5EF4-FFF2-40B4-BE49-F238E27FC236}">
                <a16:creationId xmlns:a16="http://schemas.microsoft.com/office/drawing/2014/main" id="{FB8841C5-C98C-1C23-A35E-155EB461D9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7"/>
          <a:stretch/>
        </p:blipFill>
        <p:spPr>
          <a:xfrm>
            <a:off x="7129464" y="-17964"/>
            <a:ext cx="5062536" cy="6858000"/>
          </a:xfrm>
          <a:prstGeom prst="rect">
            <a:avLst/>
          </a:prstGeom>
        </p:spPr>
      </p:pic>
      <p:sp>
        <p:nvSpPr>
          <p:cNvPr id="2" name="Title 1">
            <a:extLst>
              <a:ext uri="{FF2B5EF4-FFF2-40B4-BE49-F238E27FC236}">
                <a16:creationId xmlns:a16="http://schemas.microsoft.com/office/drawing/2014/main" id="{9D894264-0BF1-45E6-8E81-A377C867EDD2}"/>
              </a:ext>
            </a:extLst>
          </p:cNvPr>
          <p:cNvSpPr>
            <a:spLocks noGrp="1"/>
          </p:cNvSpPr>
          <p:nvPr>
            <p:ph type="title"/>
          </p:nvPr>
        </p:nvSpPr>
        <p:spPr>
          <a:xfrm>
            <a:off x="683445" y="394571"/>
            <a:ext cx="6567959" cy="519829"/>
          </a:xfrm>
        </p:spPr>
        <p:txBody>
          <a:bodyPr>
            <a:normAutofit/>
          </a:bodyPr>
          <a:lstStyle/>
          <a:p>
            <a:r>
              <a:rPr lang="en-GB" sz="2800" dirty="0"/>
              <a:t>International VisitBritain teams</a:t>
            </a:r>
          </a:p>
        </p:txBody>
      </p:sp>
      <p:sp>
        <p:nvSpPr>
          <p:cNvPr id="3" name="Content Placeholder 2">
            <a:extLst>
              <a:ext uri="{FF2B5EF4-FFF2-40B4-BE49-F238E27FC236}">
                <a16:creationId xmlns:a16="http://schemas.microsoft.com/office/drawing/2014/main" id="{53FF40B2-FBE8-436F-BD82-A6FBF5E97718}"/>
              </a:ext>
            </a:extLst>
          </p:cNvPr>
          <p:cNvSpPr>
            <a:spLocks noGrp="1"/>
          </p:cNvSpPr>
          <p:nvPr>
            <p:ph sz="quarter" idx="19"/>
          </p:nvPr>
        </p:nvSpPr>
        <p:spPr>
          <a:xfrm>
            <a:off x="569030" y="1723285"/>
            <a:ext cx="6358165" cy="4979987"/>
          </a:xfrm>
        </p:spPr>
        <p:txBody>
          <a:bodyPr/>
          <a:lstStyle/>
          <a:p>
            <a:pPr>
              <a:buClr>
                <a:srgbClr val="C00000"/>
              </a:buClr>
            </a:pPr>
            <a:r>
              <a:rPr lang="en-GB" b="0" dirty="0">
                <a:solidFill>
                  <a:schemeClr val="accent1"/>
                </a:solidFill>
              </a:rPr>
              <a:t>VisitBritain has teams in over 20 overseas offices, offering a comprehensive range of support to international trade (Overseas Buyers). </a:t>
            </a:r>
            <a:br>
              <a:rPr lang="en-GB" sz="700" b="0" dirty="0">
                <a:solidFill>
                  <a:schemeClr val="accent1"/>
                </a:solidFill>
              </a:rPr>
            </a:br>
            <a:endParaRPr lang="en-GB" sz="700" b="0" dirty="0">
              <a:solidFill>
                <a:schemeClr val="accent1"/>
              </a:solidFill>
            </a:endParaRPr>
          </a:p>
          <a:p>
            <a:pPr>
              <a:buClr>
                <a:srgbClr val="C00000"/>
              </a:buClr>
            </a:pPr>
            <a:r>
              <a:rPr lang="en-GB" b="0" dirty="0">
                <a:solidFill>
                  <a:schemeClr val="accent1"/>
                </a:solidFill>
              </a:rPr>
              <a:t>Their key goal is to keep the UK top of mind to international audiences. </a:t>
            </a:r>
            <a:endParaRPr lang="en-GB" sz="700" b="0" dirty="0">
              <a:solidFill>
                <a:schemeClr val="accent1"/>
              </a:solidFill>
            </a:endParaRPr>
          </a:p>
          <a:p>
            <a:pPr>
              <a:buClr>
                <a:srgbClr val="C00000"/>
              </a:buClr>
            </a:pPr>
            <a:br>
              <a:rPr lang="en-GB" sz="700" b="0" dirty="0">
                <a:solidFill>
                  <a:schemeClr val="accent1"/>
                </a:solidFill>
              </a:rPr>
            </a:br>
            <a:r>
              <a:rPr lang="en-GB" dirty="0"/>
              <a:t>Wor</a:t>
            </a:r>
            <a:r>
              <a:rPr lang="en-GB" b="0" dirty="0">
                <a:solidFill>
                  <a:schemeClr val="accent1"/>
                </a:solidFill>
              </a:rPr>
              <a:t>k with the International Teams by:</a:t>
            </a:r>
            <a:endParaRPr lang="en-GB" dirty="0">
              <a:solidFill>
                <a:schemeClr val="accent1"/>
              </a:solidFill>
            </a:endParaRPr>
          </a:p>
          <a:p>
            <a:pPr marL="285750" indent="-285750">
              <a:buClr>
                <a:srgbClr val="C00000"/>
              </a:buClr>
              <a:buFont typeface="Arial" panose="020B0604020202020204" pitchFamily="34" charset="0"/>
              <a:buChar char="•"/>
            </a:pPr>
            <a:r>
              <a:rPr lang="en-GB" dirty="0">
                <a:solidFill>
                  <a:schemeClr val="accent1"/>
                </a:solidFill>
              </a:rPr>
              <a:t>Informing them of any new opening, new exciting opportunities that are internationally relevant</a:t>
            </a:r>
            <a:br>
              <a:rPr lang="en-GB" dirty="0">
                <a:solidFill>
                  <a:schemeClr val="accent1"/>
                </a:solidFill>
              </a:rPr>
            </a:br>
            <a:r>
              <a:rPr lang="en-GB" sz="1200" dirty="0">
                <a:solidFill>
                  <a:schemeClr val="accent1"/>
                </a:solidFill>
              </a:rPr>
              <a:t>(contact details for each market can be found in the above link)</a:t>
            </a:r>
          </a:p>
          <a:p>
            <a:pPr marL="285750" indent="-285750">
              <a:buClr>
                <a:srgbClr val="C00000"/>
              </a:buClr>
              <a:buFont typeface="Arial" panose="020B0604020202020204" pitchFamily="34" charset="0"/>
              <a:buChar char="•"/>
            </a:pPr>
            <a:endParaRPr lang="en-GB" sz="700" dirty="0">
              <a:solidFill>
                <a:schemeClr val="accent1"/>
              </a:solidFill>
            </a:endParaRPr>
          </a:p>
          <a:p>
            <a:pPr marL="285750" indent="-285750">
              <a:buClr>
                <a:srgbClr val="C00000"/>
              </a:buClr>
              <a:buFont typeface="Arial" panose="020B0604020202020204" pitchFamily="34" charset="0"/>
              <a:buChar char="•"/>
            </a:pPr>
            <a:r>
              <a:rPr lang="en-GB" dirty="0">
                <a:solidFill>
                  <a:schemeClr val="accent1"/>
                </a:solidFill>
              </a:rPr>
              <a:t>Informing them when you develop new material in a local language or when you have new visitors from their market</a:t>
            </a:r>
          </a:p>
          <a:p>
            <a:pPr marL="285750" indent="-285750">
              <a:buClr>
                <a:srgbClr val="C00000"/>
              </a:buClr>
              <a:buFont typeface="Arial" panose="020B0604020202020204" pitchFamily="34" charset="0"/>
              <a:buChar char="•"/>
            </a:pPr>
            <a:endParaRPr lang="en-GB" sz="700" dirty="0">
              <a:solidFill>
                <a:schemeClr val="accent1"/>
              </a:solidFill>
            </a:endParaRPr>
          </a:p>
          <a:p>
            <a:pPr marL="285750" indent="-285750">
              <a:buClr>
                <a:srgbClr val="C00000"/>
              </a:buClr>
              <a:buFont typeface="Arial" panose="020B0604020202020204" pitchFamily="34" charset="0"/>
              <a:buChar char="•"/>
            </a:pPr>
            <a:r>
              <a:rPr lang="en-GB" dirty="0"/>
              <a:t>W</a:t>
            </a:r>
            <a:r>
              <a:rPr lang="en-GB" dirty="0">
                <a:solidFill>
                  <a:schemeClr val="accent1"/>
                </a:solidFill>
              </a:rPr>
              <a:t>orking closely on educational opportunities both live and virtual </a:t>
            </a:r>
            <a:r>
              <a:rPr lang="en-GB" sz="1200" dirty="0">
                <a:solidFill>
                  <a:schemeClr val="accent1"/>
                </a:solidFill>
              </a:rPr>
              <a:t>(refer to your local DMO/LVEP for more info – see slide 12)</a:t>
            </a:r>
          </a:p>
          <a:p>
            <a:pPr marL="0" lvl="1" indent="-1587">
              <a:buNone/>
            </a:pPr>
            <a:endParaRPr lang="en-GB" sz="700" dirty="0"/>
          </a:p>
          <a:p>
            <a:pPr marL="0" lvl="1" indent="-1587">
              <a:buNone/>
            </a:pPr>
            <a:r>
              <a:rPr lang="en-GB" sz="1100" dirty="0">
                <a:hlinkClick r:id="rId4"/>
              </a:rPr>
              <a:t>https://www.visitbritain.org/meet-our-international-travel-trade-teams</a:t>
            </a:r>
            <a:r>
              <a:rPr lang="en-GB" sz="1100" dirty="0"/>
              <a:t> </a:t>
            </a:r>
          </a:p>
          <a:p>
            <a:pPr marL="0" lvl="1" indent="-1587">
              <a:buNone/>
            </a:pPr>
            <a:endParaRPr lang="en-GB" dirty="0"/>
          </a:p>
          <a:p>
            <a:endParaRPr lang="en-GB" sz="1400" dirty="0"/>
          </a:p>
        </p:txBody>
      </p:sp>
      <p:sp>
        <p:nvSpPr>
          <p:cNvPr id="5" name="Text Placeholder 4">
            <a:extLst>
              <a:ext uri="{FF2B5EF4-FFF2-40B4-BE49-F238E27FC236}">
                <a16:creationId xmlns:a16="http://schemas.microsoft.com/office/drawing/2014/main" id="{22512750-E952-406B-B9F8-83D266001311}"/>
              </a:ext>
            </a:extLst>
          </p:cNvPr>
          <p:cNvSpPr>
            <a:spLocks noGrp="1"/>
          </p:cNvSpPr>
          <p:nvPr>
            <p:ph type="body" sz="quarter" idx="17"/>
          </p:nvPr>
        </p:nvSpPr>
        <p:spPr>
          <a:xfrm>
            <a:off x="7129462" y="6377781"/>
            <a:ext cx="4860269" cy="322262"/>
          </a:xfrm>
        </p:spPr>
        <p:txBody>
          <a:bodyPr/>
          <a:lstStyle/>
          <a:p>
            <a:endParaRPr lang="en-GB" dirty="0"/>
          </a:p>
        </p:txBody>
      </p:sp>
      <p:sp>
        <p:nvSpPr>
          <p:cNvPr id="9" name="Text Placeholder 10">
            <a:extLst>
              <a:ext uri="{FF2B5EF4-FFF2-40B4-BE49-F238E27FC236}">
                <a16:creationId xmlns:a16="http://schemas.microsoft.com/office/drawing/2014/main" id="{CB2AD9B4-64E9-4E03-B3E9-D82214906612}"/>
              </a:ext>
            </a:extLst>
          </p:cNvPr>
          <p:cNvSpPr txBox="1">
            <a:spLocks/>
          </p:cNvSpPr>
          <p:nvPr/>
        </p:nvSpPr>
        <p:spPr>
          <a:xfrm>
            <a:off x="7129462" y="6155463"/>
            <a:ext cx="5062536" cy="684573"/>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b="1" dirty="0">
              <a:solidFill>
                <a:schemeClr val="bg1"/>
              </a:solidFill>
            </a:endParaRPr>
          </a:p>
        </p:txBody>
      </p:sp>
      <p:sp>
        <p:nvSpPr>
          <p:cNvPr id="7" name="Text Placeholder 10">
            <a:extLst>
              <a:ext uri="{FF2B5EF4-FFF2-40B4-BE49-F238E27FC236}">
                <a16:creationId xmlns:a16="http://schemas.microsoft.com/office/drawing/2014/main" id="{F16549C8-1A60-6145-8EF0-097939FCDF61}"/>
              </a:ext>
            </a:extLst>
          </p:cNvPr>
          <p:cNvSpPr txBox="1">
            <a:spLocks/>
          </p:cNvSpPr>
          <p:nvPr/>
        </p:nvSpPr>
        <p:spPr bwMode="auto">
          <a:xfrm>
            <a:off x="7129462" y="6164105"/>
            <a:ext cx="5062538" cy="693895"/>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br>
              <a:rPr lang="en-GB" sz="1200" dirty="0">
                <a:solidFill>
                  <a:schemeClr val="bg1"/>
                </a:solidFill>
              </a:rPr>
            </a:br>
            <a:endParaRPr lang="en-GB" sz="1200" dirty="0">
              <a:solidFill>
                <a:schemeClr val="bg1"/>
              </a:solidFill>
            </a:endParaRPr>
          </a:p>
        </p:txBody>
      </p:sp>
      <p:sp>
        <p:nvSpPr>
          <p:cNvPr id="4" name="Content Placeholder 5">
            <a:extLst>
              <a:ext uri="{FF2B5EF4-FFF2-40B4-BE49-F238E27FC236}">
                <a16:creationId xmlns:a16="http://schemas.microsoft.com/office/drawing/2014/main" id="{389120C4-7DFC-ADCF-D6AA-BB943A671C09}"/>
              </a:ext>
            </a:extLst>
          </p:cNvPr>
          <p:cNvSpPr txBox="1">
            <a:spLocks/>
          </p:cNvSpPr>
          <p:nvPr/>
        </p:nvSpPr>
        <p:spPr>
          <a:xfrm>
            <a:off x="477622" y="1008193"/>
            <a:ext cx="6358165" cy="519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1E1541"/>
                </a:solidFill>
                <a:latin typeface="Arial" panose="020B0604020202020204"/>
              </a:rPr>
              <a:t>Interesting in finding out more about </a:t>
            </a:r>
            <a:br>
              <a:rPr lang="en-GB" sz="2000" b="1" dirty="0">
                <a:solidFill>
                  <a:srgbClr val="1E1541"/>
                </a:solidFill>
                <a:latin typeface="Arial" panose="020B0604020202020204"/>
              </a:rPr>
            </a:br>
            <a:r>
              <a:rPr lang="en-GB" sz="2000" b="1" dirty="0">
                <a:solidFill>
                  <a:srgbClr val="1E1541"/>
                </a:solidFill>
                <a:latin typeface="Arial" panose="020B0604020202020204"/>
                <a:hlinkClick r:id="rId4"/>
              </a:rPr>
              <a:t>our International travel trade teams</a:t>
            </a:r>
            <a:r>
              <a:rPr lang="en-GB" sz="2000" b="1" dirty="0">
                <a:solidFill>
                  <a:srgbClr val="1E1541"/>
                </a:solidFill>
                <a:latin typeface="Arial" panose="020B0604020202020204"/>
              </a:rPr>
              <a:t>?</a:t>
            </a:r>
            <a:endParaRPr lang="en-GB" sz="2000" b="1" dirty="0"/>
          </a:p>
        </p:txBody>
      </p:sp>
      <p:sp>
        <p:nvSpPr>
          <p:cNvPr id="6" name="Text Placeholder 10">
            <a:extLst>
              <a:ext uri="{FF2B5EF4-FFF2-40B4-BE49-F238E27FC236}">
                <a16:creationId xmlns:a16="http://schemas.microsoft.com/office/drawing/2014/main" id="{6EE0EB8D-2745-1A0B-7ED6-23432050D1E6}"/>
              </a:ext>
            </a:extLst>
          </p:cNvPr>
          <p:cNvSpPr txBox="1">
            <a:spLocks/>
          </p:cNvSpPr>
          <p:nvPr/>
        </p:nvSpPr>
        <p:spPr bwMode="auto">
          <a:xfrm>
            <a:off x="7129462" y="5770179"/>
            <a:ext cx="5062538" cy="1107878"/>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endParaRPr lang="en-GB" sz="800" b="1" dirty="0">
              <a:solidFill>
                <a:schemeClr val="bg1"/>
              </a:solidFill>
            </a:endParaRPr>
          </a:p>
          <a:p>
            <a:pPr marL="0" indent="0" algn="r">
              <a:spcBef>
                <a:spcPts val="0"/>
              </a:spcBef>
              <a:buNone/>
            </a:pPr>
            <a:r>
              <a:rPr lang="en-GB" b="1" dirty="0">
                <a:solidFill>
                  <a:schemeClr val="bg1"/>
                </a:solidFill>
              </a:rPr>
              <a:t>Noah’s Ark Zoo Farm, Bristol</a:t>
            </a:r>
          </a:p>
          <a:p>
            <a:pPr marL="0" indent="0" algn="r">
              <a:spcBef>
                <a:spcPts val="0"/>
              </a:spcBef>
              <a:buNone/>
            </a:pPr>
            <a:r>
              <a:rPr lang="en-GB" dirty="0">
                <a:solidFill>
                  <a:schemeClr val="bg1"/>
                </a:solidFill>
              </a:rPr>
              <a:t>© Noah’s Ark Zoo Farm</a:t>
            </a:r>
            <a:br>
              <a:rPr lang="en-GB" dirty="0">
                <a:solidFill>
                  <a:schemeClr val="bg1"/>
                </a:solidFill>
              </a:rPr>
            </a:br>
            <a:r>
              <a:rPr lang="en-GB" dirty="0">
                <a:solidFill>
                  <a:schemeClr val="bg1"/>
                </a:solidFill>
              </a:rPr>
              <a:t>Accessible and Inclusive Tourism Award, </a:t>
            </a:r>
          </a:p>
          <a:p>
            <a:pPr marL="0" indent="0" algn="r">
              <a:spcBef>
                <a:spcPts val="0"/>
              </a:spcBef>
              <a:buNone/>
            </a:pPr>
            <a:r>
              <a:rPr lang="en-GB" dirty="0">
                <a:solidFill>
                  <a:schemeClr val="bg1"/>
                </a:solidFill>
              </a:rPr>
              <a:t>Gold Winner, 2023</a:t>
            </a:r>
          </a:p>
        </p:txBody>
      </p:sp>
      <p:pic>
        <p:nvPicPr>
          <p:cNvPr id="8" name="Picture 7" descr="A red flag with white text and a red face&#10;&#10;Description automatically generated">
            <a:extLst>
              <a:ext uri="{FF2B5EF4-FFF2-40B4-BE49-F238E27FC236}">
                <a16:creationId xmlns:a16="http://schemas.microsoft.com/office/drawing/2014/main" id="{FC05D467-A305-6464-1620-563C0E89D2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76773" y="6037558"/>
            <a:ext cx="1852687" cy="821830"/>
          </a:xfrm>
          <a:prstGeom prst="rect">
            <a:avLst/>
          </a:prstGeom>
        </p:spPr>
      </p:pic>
    </p:spTree>
    <p:extLst>
      <p:ext uri="{BB962C8B-B14F-4D97-AF65-F5344CB8AC3E}">
        <p14:creationId xmlns:p14="http://schemas.microsoft.com/office/powerpoint/2010/main" val="312132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ED843C-466B-42C2-8B07-E78C6A096739}"/>
              </a:ext>
            </a:extLst>
          </p:cNvPr>
          <p:cNvSpPr>
            <a:spLocks noGrp="1"/>
          </p:cNvSpPr>
          <p:nvPr>
            <p:ph type="title"/>
          </p:nvPr>
        </p:nvSpPr>
        <p:spPr>
          <a:xfrm>
            <a:off x="1001713" y="2038454"/>
            <a:ext cx="10189028" cy="1078798"/>
          </a:xfrm>
        </p:spPr>
        <p:txBody>
          <a:bodyPr>
            <a:normAutofit/>
          </a:bodyPr>
          <a:lstStyle/>
          <a:p>
            <a:r>
              <a:rPr lang="en-US" sz="4400" dirty="0"/>
              <a:t>Keep in touch</a:t>
            </a:r>
            <a:endParaRPr lang="en-GB" sz="4400" dirty="0"/>
          </a:p>
        </p:txBody>
      </p:sp>
      <p:sp>
        <p:nvSpPr>
          <p:cNvPr id="5" name="Text Placeholder 4">
            <a:extLst>
              <a:ext uri="{FF2B5EF4-FFF2-40B4-BE49-F238E27FC236}">
                <a16:creationId xmlns:a16="http://schemas.microsoft.com/office/drawing/2014/main" id="{64F535AD-12EC-4566-8742-D20E7213EB75}"/>
              </a:ext>
            </a:extLst>
          </p:cNvPr>
          <p:cNvSpPr>
            <a:spLocks noGrp="1"/>
          </p:cNvSpPr>
          <p:nvPr>
            <p:ph type="body" sz="quarter" idx="13"/>
          </p:nvPr>
        </p:nvSpPr>
        <p:spPr>
          <a:xfrm>
            <a:off x="1001259" y="3117252"/>
            <a:ext cx="10542587" cy="413391"/>
          </a:xfrm>
        </p:spPr>
        <p:txBody>
          <a:bodyPr/>
          <a:lstStyle/>
          <a:p>
            <a:pPr>
              <a:lnSpc>
                <a:spcPct val="100000"/>
              </a:lnSpc>
              <a:spcBef>
                <a:spcPts val="0"/>
              </a:spcBef>
            </a:pPr>
            <a:r>
              <a:rPr lang="en-GB" b="1" dirty="0">
                <a:hlinkClick r:id="rId3"/>
              </a:rPr>
              <a:t>www.visitbritain.org/businessadvice</a:t>
            </a:r>
            <a:endParaRPr lang="en-GB" b="1" dirty="0"/>
          </a:p>
          <a:p>
            <a:pPr>
              <a:lnSpc>
                <a:spcPct val="100000"/>
              </a:lnSpc>
              <a:spcBef>
                <a:spcPts val="0"/>
              </a:spcBef>
            </a:pPr>
            <a:r>
              <a:rPr lang="en-GB" b="1" dirty="0">
                <a:hlinkClick r:id="rId4"/>
              </a:rPr>
              <a:t>www.visitbritain.org/opportunities-campaigns-resources</a:t>
            </a:r>
            <a:r>
              <a:rPr lang="en-GB" b="1" dirty="0"/>
              <a:t> </a:t>
            </a:r>
          </a:p>
          <a:p>
            <a:pPr>
              <a:lnSpc>
                <a:spcPct val="100000"/>
              </a:lnSpc>
              <a:spcBef>
                <a:spcPts val="0"/>
              </a:spcBef>
            </a:pPr>
            <a:endParaRPr lang="en-GB" sz="800" b="1" dirty="0"/>
          </a:p>
          <a:p>
            <a:pPr>
              <a:lnSpc>
                <a:spcPct val="100000"/>
              </a:lnSpc>
              <a:spcBef>
                <a:spcPts val="0"/>
              </a:spcBef>
            </a:pPr>
            <a:r>
              <a:rPr lang="en-GB" b="1" dirty="0"/>
              <a:t>Britain Travel Trade</a:t>
            </a:r>
            <a:r>
              <a:rPr lang="en-GB" dirty="0"/>
              <a:t>: </a:t>
            </a:r>
          </a:p>
          <a:p>
            <a:pPr>
              <a:lnSpc>
                <a:spcPct val="100000"/>
              </a:lnSpc>
              <a:spcBef>
                <a:spcPts val="0"/>
              </a:spcBef>
            </a:pPr>
            <a:r>
              <a:rPr lang="en-GB" dirty="0"/>
              <a:t>www.visitbritain.org | Twitter: @VisitBritainBiz | LinkedIn: VisitBritain </a:t>
            </a:r>
            <a:r>
              <a:rPr lang="en-GB" b="1" dirty="0"/>
              <a:t>England Travel Trade/ Tourism Businesses</a:t>
            </a:r>
            <a:r>
              <a:rPr lang="en-GB" dirty="0"/>
              <a:t>:</a:t>
            </a:r>
          </a:p>
          <a:p>
            <a:pPr>
              <a:lnSpc>
                <a:spcPct val="100000"/>
              </a:lnSpc>
              <a:spcBef>
                <a:spcPts val="0"/>
              </a:spcBef>
            </a:pPr>
            <a:r>
              <a:rPr lang="en-GB" dirty="0"/>
              <a:t>www.visitengland.org | Twitter: @VisitEnglandBiz | LinkedIn: VisitEngland</a:t>
            </a:r>
          </a:p>
        </p:txBody>
      </p:sp>
      <p:pic>
        <p:nvPicPr>
          <p:cNvPr id="2" name="Picture 1" descr="A red flag with white text and a red face&#10;&#10;Description automatically generated">
            <a:extLst>
              <a:ext uri="{FF2B5EF4-FFF2-40B4-BE49-F238E27FC236}">
                <a16:creationId xmlns:a16="http://schemas.microsoft.com/office/drawing/2014/main" id="{AAAC65A2-043E-D42B-6AAF-48368AD02E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59669" y="1"/>
            <a:ext cx="3032331" cy="1345106"/>
          </a:xfrm>
          <a:prstGeom prst="rect">
            <a:avLst/>
          </a:prstGeom>
        </p:spPr>
      </p:pic>
    </p:spTree>
    <p:extLst>
      <p:ext uri="{BB962C8B-B14F-4D97-AF65-F5344CB8AC3E}">
        <p14:creationId xmlns:p14="http://schemas.microsoft.com/office/powerpoint/2010/main" val="291493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07E24FAD-6C25-4B04-A44B-FCE99402AB58}"/>
              </a:ext>
            </a:extLst>
          </p:cNvPr>
          <p:cNvSpPr>
            <a:spLocks noGrp="1"/>
          </p:cNvSpPr>
          <p:nvPr>
            <p:ph type="title"/>
          </p:nvPr>
        </p:nvSpPr>
        <p:spPr/>
        <p:txBody>
          <a:bodyPr>
            <a:normAutofit fontScale="90000"/>
          </a:bodyPr>
          <a:lstStyle/>
          <a:p>
            <a:r>
              <a:rPr lang="en-US" dirty="0"/>
              <a:t>Introduction</a:t>
            </a:r>
            <a:endParaRPr lang="en-GB" dirty="0"/>
          </a:p>
        </p:txBody>
      </p:sp>
      <p:sp>
        <p:nvSpPr>
          <p:cNvPr id="14" name="Content Placeholder 13">
            <a:extLst>
              <a:ext uri="{FF2B5EF4-FFF2-40B4-BE49-F238E27FC236}">
                <a16:creationId xmlns:a16="http://schemas.microsoft.com/office/drawing/2014/main" id="{A16AEBB7-5CCA-4BC5-A1A9-EAE796A54D0C}"/>
              </a:ext>
            </a:extLst>
          </p:cNvPr>
          <p:cNvSpPr>
            <a:spLocks noGrp="1"/>
          </p:cNvSpPr>
          <p:nvPr>
            <p:ph sz="quarter" idx="20"/>
          </p:nvPr>
        </p:nvSpPr>
        <p:spPr>
          <a:xfrm>
            <a:off x="300491" y="1342444"/>
            <a:ext cx="5595527" cy="4436339"/>
          </a:xfrm>
        </p:spPr>
        <p:txBody>
          <a:bodyPr/>
          <a:lstStyle/>
          <a:p>
            <a:r>
              <a:rPr lang="en-GB" sz="2000" dirty="0"/>
              <a:t>Thank you for contacting us to help your business to grow.</a:t>
            </a:r>
          </a:p>
          <a:p>
            <a:endParaRPr lang="en-GB" sz="2000" dirty="0"/>
          </a:p>
          <a:p>
            <a:r>
              <a:rPr lang="en-GB" sz="2000" dirty="0"/>
              <a:t>Use this deck to identify a series of opportunities available from </a:t>
            </a:r>
            <a:r>
              <a:rPr lang="en-GB" sz="2000" b="1" dirty="0"/>
              <a:t>VisitEngland</a:t>
            </a:r>
            <a:r>
              <a:rPr lang="en-GB" sz="2000" dirty="0"/>
              <a:t> and </a:t>
            </a:r>
            <a:r>
              <a:rPr lang="en-GB" sz="2000" b="1" dirty="0"/>
              <a:t>VisitBritain</a:t>
            </a:r>
            <a:r>
              <a:rPr lang="en-GB" sz="2000" dirty="0"/>
              <a:t> to help develop your business.</a:t>
            </a:r>
          </a:p>
        </p:txBody>
      </p:sp>
      <p:sp>
        <p:nvSpPr>
          <p:cNvPr id="11" name="Text Placeholder 10">
            <a:extLst>
              <a:ext uri="{FF2B5EF4-FFF2-40B4-BE49-F238E27FC236}">
                <a16:creationId xmlns:a16="http://schemas.microsoft.com/office/drawing/2014/main" id="{45401C15-D3AC-49B3-B730-85D2F1D30735}"/>
              </a:ext>
            </a:extLst>
          </p:cNvPr>
          <p:cNvSpPr>
            <a:spLocks noGrp="1"/>
          </p:cNvSpPr>
          <p:nvPr>
            <p:ph type="body" sz="quarter" idx="17"/>
          </p:nvPr>
        </p:nvSpPr>
        <p:spPr/>
        <p:txBody>
          <a:bodyPr/>
          <a:lstStyle/>
          <a:p>
            <a:endParaRPr lang="en-GB"/>
          </a:p>
        </p:txBody>
      </p:sp>
      <p:pic>
        <p:nvPicPr>
          <p:cNvPr id="3" name="Picture Placeholder 2" descr="A person on a scooter with two ducks&#10;&#10;Description automatically generated">
            <a:extLst>
              <a:ext uri="{FF2B5EF4-FFF2-40B4-BE49-F238E27FC236}">
                <a16:creationId xmlns:a16="http://schemas.microsoft.com/office/drawing/2014/main" id="{53322107-2BE2-0005-C739-7AD5DF2F09A6}"/>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sp>
        <p:nvSpPr>
          <p:cNvPr id="16" name="Text Placeholder 9">
            <a:extLst>
              <a:ext uri="{FF2B5EF4-FFF2-40B4-BE49-F238E27FC236}">
                <a16:creationId xmlns:a16="http://schemas.microsoft.com/office/drawing/2014/main" id="{61047F7D-D766-45F2-95CC-86687C84103A}"/>
              </a:ext>
            </a:extLst>
          </p:cNvPr>
          <p:cNvSpPr txBox="1">
            <a:spLocks/>
          </p:cNvSpPr>
          <p:nvPr/>
        </p:nvSpPr>
        <p:spPr>
          <a:xfrm>
            <a:off x="6160489" y="6106511"/>
            <a:ext cx="6031509" cy="751490"/>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GB" b="1" dirty="0">
                <a:solidFill>
                  <a:schemeClr val="bg1">
                    <a:lumMod val="95000"/>
                  </a:schemeClr>
                </a:solidFill>
              </a:rPr>
              <a:t>WWT </a:t>
            </a:r>
            <a:r>
              <a:rPr lang="en-GB" b="1" dirty="0" err="1">
                <a:solidFill>
                  <a:schemeClr val="bg1">
                    <a:lumMod val="95000"/>
                  </a:schemeClr>
                </a:solidFill>
              </a:rPr>
              <a:t>Slimbridge</a:t>
            </a:r>
            <a:r>
              <a:rPr lang="en-GB" b="1" dirty="0">
                <a:solidFill>
                  <a:schemeClr val="bg1">
                    <a:lumMod val="95000"/>
                  </a:schemeClr>
                </a:solidFill>
              </a:rPr>
              <a:t> Wetland Centre, Gloucestershire </a:t>
            </a:r>
          </a:p>
          <a:p>
            <a:pPr marL="0" indent="0" algn="r">
              <a:lnSpc>
                <a:spcPct val="100000"/>
              </a:lnSpc>
              <a:spcBef>
                <a:spcPts val="0"/>
              </a:spcBef>
              <a:buNone/>
            </a:pPr>
            <a:r>
              <a:rPr lang="en-GB" dirty="0">
                <a:solidFill>
                  <a:schemeClr val="bg1">
                    <a:lumMod val="95000"/>
                  </a:schemeClr>
                </a:solidFill>
              </a:rPr>
              <a:t>© Clem Stevens</a:t>
            </a:r>
          </a:p>
          <a:p>
            <a:pPr marL="0" indent="0" algn="r">
              <a:lnSpc>
                <a:spcPct val="100000"/>
              </a:lnSpc>
              <a:spcBef>
                <a:spcPts val="0"/>
              </a:spcBef>
              <a:buNone/>
            </a:pPr>
            <a:r>
              <a:rPr lang="en-GB" sz="1200" dirty="0">
                <a:solidFill>
                  <a:schemeClr val="bg1">
                    <a:lumMod val="95000"/>
                  </a:schemeClr>
                </a:solidFill>
              </a:rPr>
              <a:t>Accessible and Inclusive Tourism Award Bronze Winner, 2023</a:t>
            </a:r>
          </a:p>
        </p:txBody>
      </p:sp>
      <p:pic>
        <p:nvPicPr>
          <p:cNvPr id="2" name="Picture 1" descr="A red flag with white text and a red face&#10;&#10;Description automatically generated">
            <a:extLst>
              <a:ext uri="{FF2B5EF4-FFF2-40B4-BE49-F238E27FC236}">
                <a16:creationId xmlns:a16="http://schemas.microsoft.com/office/drawing/2014/main" id="{6547EDE2-0B57-090A-67AA-02F0086DE7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8135" y="5897092"/>
            <a:ext cx="2167275" cy="961377"/>
          </a:xfrm>
          <a:prstGeom prst="rect">
            <a:avLst/>
          </a:prstGeom>
        </p:spPr>
      </p:pic>
    </p:spTree>
    <p:extLst>
      <p:ext uri="{BB962C8B-B14F-4D97-AF65-F5344CB8AC3E}">
        <p14:creationId xmlns:p14="http://schemas.microsoft.com/office/powerpoint/2010/main" val="104189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36383BE-84CA-408C-BC6E-4F86DF51868F}"/>
              </a:ext>
            </a:extLst>
          </p:cNvPr>
          <p:cNvSpPr>
            <a:spLocks noGrp="1"/>
          </p:cNvSpPr>
          <p:nvPr>
            <p:ph type="title"/>
          </p:nvPr>
        </p:nvSpPr>
        <p:spPr/>
        <p:txBody>
          <a:bodyPr>
            <a:normAutofit fontScale="90000"/>
          </a:bodyPr>
          <a:lstStyle/>
          <a:p>
            <a:r>
              <a:rPr lang="en-US" dirty="0"/>
              <a:t>Keep up to date</a:t>
            </a:r>
            <a:endParaRPr lang="en-GB" dirty="0"/>
          </a:p>
        </p:txBody>
      </p:sp>
      <p:sp>
        <p:nvSpPr>
          <p:cNvPr id="12" name="Content Placeholder 11" descr="Content">
            <a:extLst>
              <a:ext uri="{FF2B5EF4-FFF2-40B4-BE49-F238E27FC236}">
                <a16:creationId xmlns:a16="http://schemas.microsoft.com/office/drawing/2014/main" id="{E2236BD1-0561-42E4-8A0A-F8654104DD64}"/>
              </a:ext>
            </a:extLst>
          </p:cNvPr>
          <p:cNvSpPr>
            <a:spLocks noGrp="1"/>
          </p:cNvSpPr>
          <p:nvPr>
            <p:ph sz="quarter" idx="19"/>
          </p:nvPr>
        </p:nvSpPr>
        <p:spPr/>
        <p:txBody>
          <a:bodyPr/>
          <a:lstStyle/>
          <a:p>
            <a:pPr lvl="0"/>
            <a:r>
              <a:rPr lang="en-GB" sz="1800" dirty="0"/>
              <a:t>Here’s a couple of suggestions on how to keep-up to date with the industry:</a:t>
            </a:r>
          </a:p>
          <a:p>
            <a:pPr lvl="0"/>
            <a:endParaRPr lang="en-GB" sz="800" dirty="0"/>
          </a:p>
          <a:p>
            <a:pPr lvl="1"/>
            <a:r>
              <a:rPr lang="en-GB" sz="1800" b="1" dirty="0">
                <a:hlinkClick r:id="rId3"/>
              </a:rPr>
              <a:t>Sign-up to our Industry E-news</a:t>
            </a:r>
            <a:endParaRPr lang="en-GB" sz="1800" b="1" dirty="0"/>
          </a:p>
          <a:p>
            <a:pPr marL="0" lvl="1" indent="0">
              <a:buNone/>
            </a:pPr>
            <a:r>
              <a:rPr lang="en-GB" sz="1800" dirty="0"/>
              <a:t>Sign-up for our fortnightly newsletter to be the first to receive our latest:</a:t>
            </a:r>
          </a:p>
          <a:p>
            <a:pPr lvl="2">
              <a:buFont typeface="Courier New" panose="02070309020205020404" pitchFamily="49" charset="0"/>
              <a:buChar char="o"/>
            </a:pPr>
            <a:r>
              <a:rPr lang="en-GB" sz="1800" dirty="0"/>
              <a:t>international market intelligence</a:t>
            </a:r>
          </a:p>
          <a:p>
            <a:pPr lvl="2">
              <a:buFont typeface="Courier New" panose="02070309020205020404" pitchFamily="49" charset="0"/>
              <a:buChar char="o"/>
            </a:pPr>
            <a:r>
              <a:rPr lang="en-GB" sz="1800" dirty="0"/>
              <a:t>partnership marketing opportunities</a:t>
            </a:r>
          </a:p>
          <a:p>
            <a:pPr lvl="2">
              <a:buFont typeface="Courier New" panose="02070309020205020404" pitchFamily="49" charset="0"/>
              <a:buChar char="o"/>
            </a:pPr>
            <a:r>
              <a:rPr lang="en-GB" sz="1800" dirty="0"/>
              <a:t>tourism industry events</a:t>
            </a:r>
          </a:p>
          <a:p>
            <a:pPr lvl="2">
              <a:buFont typeface="Courier New" panose="02070309020205020404" pitchFamily="49" charset="0"/>
              <a:buChar char="o"/>
            </a:pPr>
            <a:r>
              <a:rPr lang="en-GB" sz="1800" dirty="0"/>
              <a:t>news</a:t>
            </a:r>
          </a:p>
          <a:p>
            <a:pPr marL="271462" lvl="2" indent="0">
              <a:buNone/>
            </a:pPr>
            <a:endParaRPr lang="en-GB" sz="800" dirty="0"/>
          </a:p>
          <a:p>
            <a:pPr lvl="1"/>
            <a:r>
              <a:rPr lang="en-GB" sz="1800" b="1" dirty="0"/>
              <a:t>Industry Social Media</a:t>
            </a:r>
          </a:p>
          <a:p>
            <a:r>
              <a:rPr lang="en-GB" sz="1800" dirty="0"/>
              <a:t>Check out our social channels:</a:t>
            </a:r>
          </a:p>
          <a:p>
            <a:pPr marL="557213" lvl="1" indent="-285750">
              <a:buFont typeface="Courier New" panose="02070309020205020404" pitchFamily="49" charset="0"/>
              <a:buChar char="o"/>
            </a:pPr>
            <a:r>
              <a:rPr lang="en-GB" dirty="0"/>
              <a:t>X (Twitter)	</a:t>
            </a:r>
            <a:r>
              <a:rPr lang="en-GB" dirty="0">
                <a:hlinkClick r:id="rId4"/>
              </a:rPr>
              <a:t>@VisitEnglandBiz</a:t>
            </a:r>
            <a:endParaRPr lang="en-GB" dirty="0"/>
          </a:p>
          <a:p>
            <a:pPr marL="557213" lvl="1" indent="-285750">
              <a:buFont typeface="Courier New" panose="02070309020205020404" pitchFamily="49" charset="0"/>
              <a:buChar char="o"/>
            </a:pPr>
            <a:r>
              <a:rPr lang="en-GB" dirty="0"/>
              <a:t>YouTube	</a:t>
            </a:r>
            <a:r>
              <a:rPr lang="en-GB" dirty="0">
                <a:hlinkClick r:id="rId5"/>
              </a:rPr>
              <a:t>@</a:t>
            </a:r>
            <a:r>
              <a:rPr lang="en-GB" dirty="0" err="1">
                <a:hlinkClick r:id="rId5"/>
              </a:rPr>
              <a:t>VisitEnglandBiz</a:t>
            </a:r>
            <a:endParaRPr lang="en-GB" dirty="0"/>
          </a:p>
          <a:p>
            <a:pPr marL="557213" lvl="1" indent="-285750">
              <a:buFont typeface="Courier New" panose="02070309020205020404" pitchFamily="49" charset="0"/>
              <a:buChar char="o"/>
            </a:pPr>
            <a:r>
              <a:rPr lang="en-GB" dirty="0"/>
              <a:t>LinkedIn	</a:t>
            </a:r>
            <a:r>
              <a:rPr lang="en-GB" dirty="0">
                <a:hlinkClick r:id="rId6"/>
              </a:rPr>
              <a:t>@VisitEngland</a:t>
            </a:r>
            <a:endParaRPr lang="en-GB" dirty="0"/>
          </a:p>
          <a:p>
            <a:pPr lvl="1" indent="0">
              <a:buNone/>
            </a:pPr>
            <a:endParaRPr lang="en-GB" dirty="0"/>
          </a:p>
        </p:txBody>
      </p:sp>
      <p:sp>
        <p:nvSpPr>
          <p:cNvPr id="8" name="Text Placeholder 7" descr="Source text">
            <a:extLst>
              <a:ext uri="{FF2B5EF4-FFF2-40B4-BE49-F238E27FC236}">
                <a16:creationId xmlns:a16="http://schemas.microsoft.com/office/drawing/2014/main" id="{8B8B5BB3-75D6-423C-9CB6-D84C41D5B234}"/>
              </a:ext>
            </a:extLst>
          </p:cNvPr>
          <p:cNvSpPr>
            <a:spLocks noGrp="1"/>
          </p:cNvSpPr>
          <p:nvPr>
            <p:ph type="body" sz="quarter" idx="11"/>
          </p:nvPr>
        </p:nvSpPr>
        <p:spPr>
          <a:xfrm>
            <a:off x="423251" y="4288370"/>
            <a:ext cx="4460556" cy="252298"/>
          </a:xfrm>
        </p:spPr>
        <p:txBody>
          <a:bodyPr/>
          <a:lstStyle/>
          <a:p>
            <a:r>
              <a:rPr lang="en-GB" sz="1600" dirty="0">
                <a:hlinkClick r:id="rId3"/>
              </a:rPr>
              <a:t>https://www.visitbritain.org/newsletter_signup</a:t>
            </a:r>
            <a:r>
              <a:rPr lang="en-GB" sz="1600" dirty="0"/>
              <a:t> </a:t>
            </a:r>
          </a:p>
        </p:txBody>
      </p:sp>
      <p:pic>
        <p:nvPicPr>
          <p:cNvPr id="7" name="Picture Placeholder 6">
            <a:extLst>
              <a:ext uri="{FF2B5EF4-FFF2-40B4-BE49-F238E27FC236}">
                <a16:creationId xmlns:a16="http://schemas.microsoft.com/office/drawing/2014/main" id="{4D318332-9432-4C5F-AF6C-96CFA71BD2CB}"/>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a:ext>
            </a:extLst>
          </a:blip>
          <a:srcRect b="-8758"/>
          <a:stretch/>
        </p:blipFill>
        <p:spPr>
          <a:xfrm>
            <a:off x="6165850" y="-1"/>
            <a:ext cx="6026150" cy="6684779"/>
          </a:xfrm>
          <a:prstGeom prst="rect">
            <a:avLst/>
          </a:prstGeom>
        </p:spPr>
      </p:pic>
      <p:sp>
        <p:nvSpPr>
          <p:cNvPr id="10" name="Text Placeholder 10">
            <a:extLst>
              <a:ext uri="{FF2B5EF4-FFF2-40B4-BE49-F238E27FC236}">
                <a16:creationId xmlns:a16="http://schemas.microsoft.com/office/drawing/2014/main" id="{2509904D-4853-4700-990C-6C08533C6750}"/>
              </a:ext>
            </a:extLst>
          </p:cNvPr>
          <p:cNvSpPr txBox="1">
            <a:spLocks/>
          </p:cNvSpPr>
          <p:nvPr/>
        </p:nvSpPr>
        <p:spPr bwMode="auto">
          <a:xfrm>
            <a:off x="6165850" y="6129337"/>
            <a:ext cx="6026150" cy="723863"/>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GB" sz="200" b="1" dirty="0">
              <a:solidFill>
                <a:schemeClr val="bg1"/>
              </a:solidFill>
            </a:endParaRPr>
          </a:p>
          <a:p>
            <a:pPr marL="0" indent="0" algn="r">
              <a:spcBef>
                <a:spcPts val="600"/>
              </a:spcBef>
              <a:buNone/>
            </a:pPr>
            <a:r>
              <a:rPr lang="en-GB" b="1" dirty="0">
                <a:solidFill>
                  <a:schemeClr val="bg1"/>
                </a:solidFill>
              </a:rPr>
              <a:t>Pure Outdoor, Derbyshire</a:t>
            </a:r>
            <a:br>
              <a:rPr lang="en-GB" dirty="0">
                <a:solidFill>
                  <a:schemeClr val="bg1"/>
                </a:solidFill>
              </a:rPr>
            </a:br>
            <a:r>
              <a:rPr lang="en-GB" sz="1400" dirty="0">
                <a:solidFill>
                  <a:schemeClr val="bg1"/>
                </a:solidFill>
              </a:rPr>
              <a:t>Ethical, Responsible &amp; Sustainable Tourism Award, Gold Winner, 2023</a:t>
            </a:r>
            <a:br>
              <a:rPr lang="en-GB" sz="1400" dirty="0">
                <a:solidFill>
                  <a:schemeClr val="bg1"/>
                </a:solidFill>
              </a:rPr>
            </a:br>
            <a:endParaRPr lang="en-GB" sz="1400" dirty="0">
              <a:solidFill>
                <a:schemeClr val="bg1"/>
              </a:solidFill>
            </a:endParaRPr>
          </a:p>
        </p:txBody>
      </p:sp>
      <p:pic>
        <p:nvPicPr>
          <p:cNvPr id="2" name="Picture 1" descr="A red flag with white text and a red face&#10;&#10;Description automatically generated">
            <a:extLst>
              <a:ext uri="{FF2B5EF4-FFF2-40B4-BE49-F238E27FC236}">
                <a16:creationId xmlns:a16="http://schemas.microsoft.com/office/drawing/2014/main" id="{03C1EF4F-3220-90F6-8789-04777941A9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20687" y="5999286"/>
            <a:ext cx="1945163" cy="862851"/>
          </a:xfrm>
          <a:prstGeom prst="rect">
            <a:avLst/>
          </a:prstGeom>
        </p:spPr>
      </p:pic>
    </p:spTree>
    <p:extLst>
      <p:ext uri="{BB962C8B-B14F-4D97-AF65-F5344CB8AC3E}">
        <p14:creationId xmlns:p14="http://schemas.microsoft.com/office/powerpoint/2010/main" val="132217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595A-AA9D-4948-AB23-BB85188FA8A3}"/>
              </a:ext>
            </a:extLst>
          </p:cNvPr>
          <p:cNvSpPr>
            <a:spLocks noGrp="1"/>
          </p:cNvSpPr>
          <p:nvPr>
            <p:ph type="title"/>
          </p:nvPr>
        </p:nvSpPr>
        <p:spPr>
          <a:xfrm>
            <a:off x="905254" y="394571"/>
            <a:ext cx="7749648" cy="519829"/>
          </a:xfrm>
        </p:spPr>
        <p:txBody>
          <a:bodyPr>
            <a:normAutofit fontScale="90000"/>
          </a:bodyPr>
          <a:lstStyle/>
          <a:p>
            <a:r>
              <a:rPr lang="en-GB" dirty="0"/>
              <a:t>VisitEngland’s Business Advice Hub</a:t>
            </a:r>
          </a:p>
        </p:txBody>
      </p:sp>
      <p:sp>
        <p:nvSpPr>
          <p:cNvPr id="3" name="Content Placeholder 2">
            <a:extLst>
              <a:ext uri="{FF2B5EF4-FFF2-40B4-BE49-F238E27FC236}">
                <a16:creationId xmlns:a16="http://schemas.microsoft.com/office/drawing/2014/main" id="{96B4A45A-0A49-45A0-8F7A-E6C50679BE09}"/>
              </a:ext>
            </a:extLst>
          </p:cNvPr>
          <p:cNvSpPr>
            <a:spLocks noGrp="1"/>
          </p:cNvSpPr>
          <p:nvPr>
            <p:ph sz="quarter" idx="19"/>
          </p:nvPr>
        </p:nvSpPr>
        <p:spPr>
          <a:xfrm>
            <a:off x="325439" y="1326158"/>
            <a:ext cx="5595527" cy="4979987"/>
          </a:xfrm>
        </p:spPr>
        <p:txBody>
          <a:bodyPr/>
          <a:lstStyle/>
          <a:p>
            <a:pPr lvl="0"/>
            <a:r>
              <a:rPr lang="en-GB" sz="2000" dirty="0"/>
              <a:t>Find a whole range of business advice for your tourism business from </a:t>
            </a:r>
            <a:br>
              <a:rPr lang="en-GB" sz="2000" dirty="0"/>
            </a:br>
            <a:r>
              <a:rPr lang="en-GB" sz="2000" b="1" dirty="0">
                <a:hlinkClick r:id="rId2"/>
              </a:rPr>
              <a:t>VisitEngland’s Business Advice Hub</a:t>
            </a:r>
            <a:r>
              <a:rPr lang="en-GB" sz="2000" b="1" dirty="0"/>
              <a:t>.</a:t>
            </a:r>
            <a:endParaRPr lang="en-GB" sz="2000" dirty="0"/>
          </a:p>
          <a:p>
            <a:pPr lvl="0"/>
            <a:endParaRPr lang="en-GB" sz="2000" dirty="0"/>
          </a:p>
          <a:p>
            <a:pPr lvl="0"/>
            <a:r>
              <a:rPr lang="en-GB" sz="2000" dirty="0"/>
              <a:t>The </a:t>
            </a:r>
            <a:r>
              <a:rPr lang="en-GB" sz="2000" b="1" dirty="0"/>
              <a:t>Business Advice Hub </a:t>
            </a:r>
            <a:r>
              <a:rPr lang="en-GB" sz="2000" dirty="0"/>
              <a:t>can help your tourism business to grow, including:</a:t>
            </a:r>
          </a:p>
          <a:p>
            <a:pPr marL="342900" lvl="0" indent="-342900">
              <a:spcAft>
                <a:spcPts val="0"/>
              </a:spcAft>
              <a:buFont typeface="Arial" panose="020B0604020202020204" pitchFamily="34" charset="0"/>
              <a:buChar char="•"/>
            </a:pPr>
            <a:r>
              <a:rPr lang="en-GB" sz="2000" dirty="0"/>
              <a:t>practical tips</a:t>
            </a:r>
          </a:p>
          <a:p>
            <a:pPr marL="342900" lvl="0" indent="-342900">
              <a:spcAft>
                <a:spcPts val="0"/>
              </a:spcAft>
              <a:buFont typeface="Arial" panose="020B0604020202020204" pitchFamily="34" charset="0"/>
              <a:buChar char="•"/>
            </a:pPr>
            <a:r>
              <a:rPr lang="en-GB" sz="2000" dirty="0"/>
              <a:t>useful toolkits </a:t>
            </a:r>
          </a:p>
          <a:p>
            <a:pPr marL="342900" lvl="0" indent="-342900">
              <a:spcAft>
                <a:spcPts val="0"/>
              </a:spcAft>
              <a:buFont typeface="Arial" panose="020B0604020202020204" pitchFamily="34" charset="0"/>
              <a:buChar char="•"/>
            </a:pPr>
            <a:r>
              <a:rPr lang="en-GB" sz="2000" dirty="0"/>
              <a:t>links to trusted resources</a:t>
            </a:r>
          </a:p>
          <a:p>
            <a:pPr marL="342900" lvl="0" indent="-342900">
              <a:spcAft>
                <a:spcPts val="0"/>
              </a:spcAft>
              <a:buFont typeface="Arial" panose="020B0604020202020204" pitchFamily="34" charset="0"/>
              <a:buChar char="•"/>
            </a:pPr>
            <a:r>
              <a:rPr lang="en-GB" sz="2000" dirty="0"/>
              <a:t>details on how to be legally compliant </a:t>
            </a:r>
          </a:p>
          <a:p>
            <a:pPr marL="342900" lvl="0" indent="-342900">
              <a:spcAft>
                <a:spcPts val="0"/>
              </a:spcAft>
              <a:buFont typeface="Arial" panose="020B0604020202020204" pitchFamily="34" charset="0"/>
              <a:buChar char="•"/>
            </a:pPr>
            <a:r>
              <a:rPr lang="en-GB" sz="2000" dirty="0"/>
              <a:t>how to access local support</a:t>
            </a:r>
          </a:p>
          <a:p>
            <a:pPr lvl="0">
              <a:spcAft>
                <a:spcPts val="0"/>
              </a:spcAft>
            </a:pPr>
            <a:endParaRPr lang="en-GB" sz="2000" dirty="0"/>
          </a:p>
          <a:p>
            <a:endParaRPr lang="en-GB" dirty="0"/>
          </a:p>
        </p:txBody>
      </p:sp>
      <p:pic>
        <p:nvPicPr>
          <p:cNvPr id="8" name="Picture Placeholder 7">
            <a:extLst>
              <a:ext uri="{FF2B5EF4-FFF2-40B4-BE49-F238E27FC236}">
                <a16:creationId xmlns:a16="http://schemas.microsoft.com/office/drawing/2014/main" id="{D2D3F312-A945-4F91-ACEF-02F9A6A7538B}"/>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5925352" y="914400"/>
            <a:ext cx="6266648" cy="5723606"/>
          </a:xfrm>
          <a:prstGeom prst="rect">
            <a:avLst/>
          </a:prstGeom>
        </p:spPr>
      </p:pic>
      <p:sp>
        <p:nvSpPr>
          <p:cNvPr id="6" name="Text Placeholder 5">
            <a:extLst>
              <a:ext uri="{FF2B5EF4-FFF2-40B4-BE49-F238E27FC236}">
                <a16:creationId xmlns:a16="http://schemas.microsoft.com/office/drawing/2014/main" id="{E04FD85C-ED5C-4B51-BB93-27B678E3178D}"/>
              </a:ext>
            </a:extLst>
          </p:cNvPr>
          <p:cNvSpPr>
            <a:spLocks noGrp="1"/>
          </p:cNvSpPr>
          <p:nvPr>
            <p:ph type="body" sz="quarter" idx="11"/>
          </p:nvPr>
        </p:nvSpPr>
        <p:spPr>
          <a:xfrm>
            <a:off x="494002" y="6315744"/>
            <a:ext cx="3595905" cy="322262"/>
          </a:xfrm>
        </p:spPr>
        <p:txBody>
          <a:bodyPr/>
          <a:lstStyle/>
          <a:p>
            <a:r>
              <a:rPr lang="en-GB" sz="1600" dirty="0">
                <a:hlinkClick r:id="rId4"/>
              </a:rPr>
              <a:t>www.visitengland.org/businessadvice</a:t>
            </a:r>
            <a:r>
              <a:rPr lang="en-GB" sz="1600" dirty="0"/>
              <a:t> </a:t>
            </a:r>
          </a:p>
        </p:txBody>
      </p:sp>
      <p:pic>
        <p:nvPicPr>
          <p:cNvPr id="4" name="Picture 3" descr="A red flag with white text and a red face&#10;&#10;Description automatically generated">
            <a:extLst>
              <a:ext uri="{FF2B5EF4-FFF2-40B4-BE49-F238E27FC236}">
                <a16:creationId xmlns:a16="http://schemas.microsoft.com/office/drawing/2014/main" id="{0A8C5020-F5F6-3812-BB75-8AE2C7F901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5591" y="6129184"/>
            <a:ext cx="1629761" cy="722943"/>
          </a:xfrm>
          <a:prstGeom prst="rect">
            <a:avLst/>
          </a:prstGeom>
        </p:spPr>
      </p:pic>
    </p:spTree>
    <p:extLst>
      <p:ext uri="{BB962C8B-B14F-4D97-AF65-F5344CB8AC3E}">
        <p14:creationId xmlns:p14="http://schemas.microsoft.com/office/powerpoint/2010/main" val="201184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room with a mannequin in a dress&#10;&#10;Description automatically generated">
            <a:extLst>
              <a:ext uri="{FF2B5EF4-FFF2-40B4-BE49-F238E27FC236}">
                <a16:creationId xmlns:a16="http://schemas.microsoft.com/office/drawing/2014/main" id="{EC121C53-3A6D-14D2-8FC2-133935E2CACE}"/>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165851" y="-1"/>
            <a:ext cx="6026150" cy="6684779"/>
          </a:xfrm>
        </p:spPr>
      </p:pic>
      <p:sp>
        <p:nvSpPr>
          <p:cNvPr id="23" name="Title 22">
            <a:extLst>
              <a:ext uri="{FF2B5EF4-FFF2-40B4-BE49-F238E27FC236}">
                <a16:creationId xmlns:a16="http://schemas.microsoft.com/office/drawing/2014/main" id="{A36383BE-84CA-408C-BC6E-4F86DF51868F}"/>
              </a:ext>
            </a:extLst>
          </p:cNvPr>
          <p:cNvSpPr>
            <a:spLocks noGrp="1"/>
          </p:cNvSpPr>
          <p:nvPr>
            <p:ph type="title"/>
          </p:nvPr>
        </p:nvSpPr>
        <p:spPr>
          <a:xfrm>
            <a:off x="905254" y="394571"/>
            <a:ext cx="5363466" cy="519829"/>
          </a:xfrm>
        </p:spPr>
        <p:txBody>
          <a:bodyPr>
            <a:normAutofit fontScale="90000"/>
          </a:bodyPr>
          <a:lstStyle/>
          <a:p>
            <a:r>
              <a:rPr lang="en-US" dirty="0"/>
              <a:t>Useful Tools</a:t>
            </a:r>
            <a:endParaRPr lang="en-GB" dirty="0"/>
          </a:p>
        </p:txBody>
      </p:sp>
      <p:sp>
        <p:nvSpPr>
          <p:cNvPr id="12" name="Content Placeholder 11" descr="Content">
            <a:extLst>
              <a:ext uri="{FF2B5EF4-FFF2-40B4-BE49-F238E27FC236}">
                <a16:creationId xmlns:a16="http://schemas.microsoft.com/office/drawing/2014/main" id="{E2236BD1-0561-42E4-8A0A-F8654104DD64}"/>
              </a:ext>
            </a:extLst>
          </p:cNvPr>
          <p:cNvSpPr>
            <a:spLocks noGrp="1"/>
          </p:cNvSpPr>
          <p:nvPr>
            <p:ph sz="quarter" idx="19"/>
          </p:nvPr>
        </p:nvSpPr>
        <p:spPr>
          <a:xfrm>
            <a:off x="299856" y="945695"/>
            <a:ext cx="5595527" cy="4979987"/>
          </a:xfrm>
        </p:spPr>
        <p:txBody>
          <a:bodyPr/>
          <a:lstStyle/>
          <a:p>
            <a:pPr marL="0" lvl="1" indent="0">
              <a:buNone/>
            </a:pPr>
            <a:r>
              <a:rPr lang="en-GB" sz="1800" dirty="0"/>
              <a:t>The </a:t>
            </a:r>
            <a:r>
              <a:rPr lang="en-GB" sz="1800" b="1" dirty="0">
                <a:hlinkClick r:id="rId4"/>
              </a:rPr>
              <a:t>VisitEngland Business Advice Hub </a:t>
            </a:r>
            <a:r>
              <a:rPr lang="en-GB" sz="1800" dirty="0"/>
              <a:t>contains numerous hugely helpful resources, why not look at the following suggestions:</a:t>
            </a:r>
          </a:p>
          <a:p>
            <a:pPr lvl="1"/>
            <a:r>
              <a:rPr lang="en-GB" sz="1800" b="1" dirty="0">
                <a:hlinkClick r:id="rId5"/>
              </a:rPr>
              <a:t>The Pink Book: legislation for tourist accommodation and attractions</a:t>
            </a:r>
            <a:r>
              <a:rPr lang="en-GB" sz="1800" dirty="0"/>
              <a:t> (12</a:t>
            </a:r>
            <a:r>
              <a:rPr lang="en-GB" sz="1800" baseline="30000" dirty="0"/>
              <a:t>th</a:t>
            </a:r>
            <a:r>
              <a:rPr lang="en-GB" sz="1800" dirty="0"/>
              <a:t> Edition)</a:t>
            </a:r>
            <a:br>
              <a:rPr lang="en-GB" sz="1800" dirty="0"/>
            </a:br>
            <a:r>
              <a:rPr lang="en-GB" sz="1800" b="0" i="0" dirty="0">
                <a:effectLst/>
                <a:latin typeface="Arial" panose="020B0604020202020204" pitchFamily="34" charset="0"/>
              </a:rPr>
              <a:t>Essential guidance on the legal obligations of tourism accommodation and attraction businesses in England</a:t>
            </a:r>
          </a:p>
          <a:p>
            <a:pPr lvl="1"/>
            <a:r>
              <a:rPr lang="en-GB" sz="1800" b="1" dirty="0">
                <a:latin typeface="Arial" panose="020B0604020202020204" pitchFamily="34" charset="0"/>
                <a:hlinkClick r:id="rId6"/>
              </a:rPr>
              <a:t>Introduction to PR Toolkit</a:t>
            </a:r>
            <a:endParaRPr lang="en-GB" sz="1800" b="1" dirty="0">
              <a:latin typeface="Arial" panose="020B0604020202020204" pitchFamily="34" charset="0"/>
            </a:endParaRPr>
          </a:p>
          <a:p>
            <a:pPr marL="261937" lvl="2" indent="0">
              <a:buNone/>
            </a:pPr>
            <a:r>
              <a:rPr lang="en-GB" sz="1800" dirty="0">
                <a:latin typeface="Arial" panose="020B0604020202020204" pitchFamily="34" charset="0"/>
              </a:rPr>
              <a:t>For tourism-focused SMEs (small or medium-sized enterprises) who are not marketing professionals. Includes: who to contact, what exactly to say, how best to say it and when to say it</a:t>
            </a:r>
          </a:p>
          <a:p>
            <a:pPr lvl="1"/>
            <a:r>
              <a:rPr lang="en-GB" sz="1800" b="1" dirty="0">
                <a:latin typeface="Arial" panose="020B0604020202020204" pitchFamily="34" charset="0"/>
                <a:hlinkClick r:id="rId7"/>
              </a:rPr>
              <a:t>Digital Marketing Toolkit</a:t>
            </a:r>
            <a:br>
              <a:rPr lang="en-GB" sz="1800" dirty="0">
                <a:latin typeface="Arial" panose="020B0604020202020204" pitchFamily="34" charset="0"/>
              </a:rPr>
            </a:br>
            <a:r>
              <a:rPr lang="en-GB" sz="1800" dirty="0">
                <a:latin typeface="Arial" panose="020B0604020202020204" pitchFamily="34" charset="0"/>
              </a:rPr>
              <a:t>F</a:t>
            </a:r>
            <a:r>
              <a:rPr lang="en-GB" sz="1800" b="0" i="0" dirty="0">
                <a:effectLst/>
                <a:latin typeface="Arial" panose="020B0604020202020204" pitchFamily="34" charset="0"/>
              </a:rPr>
              <a:t>or SME tourism businesses and looks at the benefits of a digital marketing strategy and how to maximise digital channels for your business, including real-life tourism business case studies</a:t>
            </a:r>
            <a:endParaRPr lang="en-GB" sz="1800" dirty="0"/>
          </a:p>
          <a:p>
            <a:pPr marL="0" lvl="1" indent="0">
              <a:buNone/>
            </a:pPr>
            <a:endParaRPr lang="en-GB" sz="1800" dirty="0"/>
          </a:p>
        </p:txBody>
      </p:sp>
      <p:sp>
        <p:nvSpPr>
          <p:cNvPr id="8" name="Text Placeholder 7" descr="Source text">
            <a:extLst>
              <a:ext uri="{FF2B5EF4-FFF2-40B4-BE49-F238E27FC236}">
                <a16:creationId xmlns:a16="http://schemas.microsoft.com/office/drawing/2014/main" id="{8B8B5BB3-75D6-423C-9CB6-D84C41D5B234}"/>
              </a:ext>
            </a:extLst>
          </p:cNvPr>
          <p:cNvSpPr>
            <a:spLocks noGrp="1"/>
          </p:cNvSpPr>
          <p:nvPr>
            <p:ph type="body" sz="quarter" idx="11"/>
          </p:nvPr>
        </p:nvSpPr>
        <p:spPr>
          <a:xfrm>
            <a:off x="299856" y="6415629"/>
            <a:ext cx="3277368" cy="269150"/>
          </a:xfrm>
        </p:spPr>
        <p:txBody>
          <a:bodyPr/>
          <a:lstStyle/>
          <a:p>
            <a:r>
              <a:rPr lang="en-GB" dirty="0">
                <a:hlinkClick r:id="rId8"/>
              </a:rPr>
              <a:t>http://www.visitengland.org/businessadvice</a:t>
            </a:r>
            <a:endParaRPr lang="en-GB" dirty="0"/>
          </a:p>
        </p:txBody>
      </p:sp>
      <p:sp>
        <p:nvSpPr>
          <p:cNvPr id="14" name="Text Placeholder 10">
            <a:extLst>
              <a:ext uri="{FF2B5EF4-FFF2-40B4-BE49-F238E27FC236}">
                <a16:creationId xmlns:a16="http://schemas.microsoft.com/office/drawing/2014/main" id="{267E0299-9AFD-4995-85D5-9EBB639B5C53}"/>
              </a:ext>
            </a:extLst>
          </p:cNvPr>
          <p:cNvSpPr txBox="1">
            <a:spLocks/>
          </p:cNvSpPr>
          <p:nvPr/>
        </p:nvSpPr>
        <p:spPr>
          <a:xfrm>
            <a:off x="6165409" y="6287588"/>
            <a:ext cx="6026589" cy="570411"/>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GB" sz="1500" dirty="0">
              <a:solidFill>
                <a:schemeClr val="bg1">
                  <a:lumMod val="95000"/>
                </a:schemeClr>
              </a:solidFill>
            </a:endParaRPr>
          </a:p>
        </p:txBody>
      </p:sp>
      <p:sp>
        <p:nvSpPr>
          <p:cNvPr id="5" name="Text Placeholder 10">
            <a:extLst>
              <a:ext uri="{FF2B5EF4-FFF2-40B4-BE49-F238E27FC236}">
                <a16:creationId xmlns:a16="http://schemas.microsoft.com/office/drawing/2014/main" id="{FCEA88DF-BE83-47C7-5268-5F6B9EC917ED}"/>
              </a:ext>
            </a:extLst>
          </p:cNvPr>
          <p:cNvSpPr txBox="1">
            <a:spLocks/>
          </p:cNvSpPr>
          <p:nvPr/>
        </p:nvSpPr>
        <p:spPr bwMode="auto">
          <a:xfrm>
            <a:off x="6165851" y="6180083"/>
            <a:ext cx="6026150" cy="697974"/>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endParaRPr lang="en-GB" sz="800" b="1" dirty="0">
              <a:solidFill>
                <a:schemeClr val="bg1"/>
              </a:solidFill>
            </a:endParaRPr>
          </a:p>
          <a:p>
            <a:pPr marL="0" indent="0" algn="r">
              <a:spcBef>
                <a:spcPts val="0"/>
              </a:spcBef>
              <a:buNone/>
            </a:pPr>
            <a:r>
              <a:rPr lang="en-GB" b="1" dirty="0">
                <a:solidFill>
                  <a:schemeClr val="bg1"/>
                </a:solidFill>
              </a:rPr>
              <a:t>Blenheim Palace, Oxfordshire</a:t>
            </a:r>
            <a:br>
              <a:rPr lang="en-GB" dirty="0">
                <a:solidFill>
                  <a:schemeClr val="bg1"/>
                </a:solidFill>
              </a:rPr>
            </a:br>
            <a:r>
              <a:rPr lang="en-GB" dirty="0">
                <a:solidFill>
                  <a:schemeClr val="bg1"/>
                </a:solidFill>
              </a:rPr>
              <a:t>Large Visitor Attraction of the Year, Silver Winner, 2023</a:t>
            </a:r>
          </a:p>
        </p:txBody>
      </p:sp>
      <p:pic>
        <p:nvPicPr>
          <p:cNvPr id="2" name="Picture 1" descr="A red flag with white text and a red face&#10;&#10;Description automatically generated">
            <a:extLst>
              <a:ext uri="{FF2B5EF4-FFF2-40B4-BE49-F238E27FC236}">
                <a16:creationId xmlns:a16="http://schemas.microsoft.com/office/drawing/2014/main" id="{3195155D-D585-E330-D593-9F6C1F991B6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64907" y="6321144"/>
            <a:ext cx="1200281" cy="532430"/>
          </a:xfrm>
          <a:prstGeom prst="rect">
            <a:avLst/>
          </a:prstGeom>
        </p:spPr>
      </p:pic>
    </p:spTree>
    <p:extLst>
      <p:ext uri="{BB962C8B-B14F-4D97-AF65-F5344CB8AC3E}">
        <p14:creationId xmlns:p14="http://schemas.microsoft.com/office/powerpoint/2010/main" val="329534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36383BE-84CA-408C-BC6E-4F86DF51868F}"/>
              </a:ext>
            </a:extLst>
          </p:cNvPr>
          <p:cNvSpPr>
            <a:spLocks noGrp="1"/>
          </p:cNvSpPr>
          <p:nvPr>
            <p:ph type="title"/>
          </p:nvPr>
        </p:nvSpPr>
        <p:spPr>
          <a:xfrm>
            <a:off x="905254" y="394571"/>
            <a:ext cx="5363466" cy="519829"/>
          </a:xfrm>
        </p:spPr>
        <p:txBody>
          <a:bodyPr>
            <a:normAutofit fontScale="90000"/>
          </a:bodyPr>
          <a:lstStyle/>
          <a:p>
            <a:r>
              <a:rPr lang="en-US" dirty="0"/>
              <a:t>Develop your business</a:t>
            </a:r>
            <a:endParaRPr lang="en-GB" dirty="0"/>
          </a:p>
        </p:txBody>
      </p:sp>
      <p:sp>
        <p:nvSpPr>
          <p:cNvPr id="12" name="Content Placeholder 11" descr="Content">
            <a:extLst>
              <a:ext uri="{FF2B5EF4-FFF2-40B4-BE49-F238E27FC236}">
                <a16:creationId xmlns:a16="http://schemas.microsoft.com/office/drawing/2014/main" id="{E2236BD1-0561-42E4-8A0A-F8654104DD64}"/>
              </a:ext>
            </a:extLst>
          </p:cNvPr>
          <p:cNvSpPr>
            <a:spLocks noGrp="1"/>
          </p:cNvSpPr>
          <p:nvPr>
            <p:ph sz="quarter" idx="19"/>
          </p:nvPr>
        </p:nvSpPr>
        <p:spPr>
          <a:xfrm>
            <a:off x="299856" y="914400"/>
            <a:ext cx="5865553" cy="4979987"/>
          </a:xfrm>
        </p:spPr>
        <p:txBody>
          <a:bodyPr/>
          <a:lstStyle/>
          <a:p>
            <a:pPr marL="0" lvl="1" indent="0">
              <a:buNone/>
            </a:pPr>
            <a:r>
              <a:rPr lang="en-GB" sz="1700" b="1" dirty="0"/>
              <a:t>Why not consider these development opportunities?</a:t>
            </a:r>
          </a:p>
          <a:p>
            <a:pPr lvl="1"/>
            <a:r>
              <a:rPr lang="en-GB" sz="1550" b="1" dirty="0">
                <a:hlinkClick r:id="rId3"/>
              </a:rPr>
              <a:t>Get star rated</a:t>
            </a:r>
            <a:endParaRPr lang="en-GB" sz="1550" b="1" dirty="0"/>
          </a:p>
          <a:p>
            <a:pPr marL="0" lvl="1" indent="0">
              <a:buNone/>
            </a:pPr>
            <a:r>
              <a:rPr lang="en-GB" sz="1550" dirty="0"/>
              <a:t>Gaining an official star rating or accreditation from the national tourism agency proves your commitment to quality, gives potential customers a label they can trust and can set you apart from your competitors</a:t>
            </a:r>
          </a:p>
          <a:p>
            <a:pPr lvl="1"/>
            <a:r>
              <a:rPr lang="en-GB" sz="1550" b="1" dirty="0">
                <a:hlinkClick r:id="rId4"/>
              </a:rPr>
              <a:t>Improve your sustainability</a:t>
            </a:r>
            <a:endParaRPr lang="en-GB" sz="1550" b="1" dirty="0"/>
          </a:p>
          <a:p>
            <a:pPr marL="0" lvl="1" indent="0">
              <a:buNone/>
            </a:pPr>
            <a:r>
              <a:rPr lang="en-GB" sz="1550" dirty="0"/>
              <a:t>Being sustainable not only reduces your impact on the environment, but helps you to improve your customer experience, support your local economy and stand out from your competitors</a:t>
            </a:r>
          </a:p>
          <a:p>
            <a:pPr lvl="1"/>
            <a:r>
              <a:rPr lang="en-GB" sz="1550" b="1" dirty="0">
                <a:hlinkClick r:id="rId5"/>
              </a:rPr>
              <a:t>Improve your accessibility and inclusivity</a:t>
            </a:r>
            <a:endParaRPr lang="en-GB" sz="1550" b="1" dirty="0"/>
          </a:p>
          <a:p>
            <a:r>
              <a:rPr lang="en-GB" sz="1550" dirty="0"/>
              <a:t>Do you want to extend your season, obtain loyal customers and gain a share of a £15.3 billion market? Find guidance, tools and resources to help you provide access for all</a:t>
            </a:r>
          </a:p>
          <a:p>
            <a:pPr marL="285750" indent="-285750">
              <a:buFont typeface="Arial" panose="020B0604020202020204" pitchFamily="34" charset="0"/>
              <a:buChar char="•"/>
            </a:pPr>
            <a:r>
              <a:rPr lang="en-GB" sz="1550" b="1" dirty="0">
                <a:hlinkClick r:id="rId6"/>
              </a:rPr>
              <a:t>Become a winner in the VisitEngland Awards </a:t>
            </a:r>
            <a:br>
              <a:rPr lang="en-GB" sz="1550" b="1" dirty="0">
                <a:hlinkClick r:id="rId6"/>
              </a:rPr>
            </a:br>
            <a:r>
              <a:rPr lang="en-GB" sz="1550" b="1" dirty="0">
                <a:hlinkClick r:id="rId6"/>
              </a:rPr>
              <a:t>for Excellence</a:t>
            </a:r>
            <a:endParaRPr lang="en-GB" sz="1550" b="1" dirty="0"/>
          </a:p>
          <a:p>
            <a:r>
              <a:rPr lang="en-GB" sz="1550" dirty="0"/>
              <a:t>You’ve got to be in it to win it! Entering tourism awards can help you improve business performance, create PR opportunities and show that you provide a truly excellent customer experience.   </a:t>
            </a:r>
          </a:p>
        </p:txBody>
      </p:sp>
      <p:sp>
        <p:nvSpPr>
          <p:cNvPr id="8" name="Text Placeholder 7" descr="Source text">
            <a:extLst>
              <a:ext uri="{FF2B5EF4-FFF2-40B4-BE49-F238E27FC236}">
                <a16:creationId xmlns:a16="http://schemas.microsoft.com/office/drawing/2014/main" id="{8B8B5BB3-75D6-423C-9CB6-D84C41D5B234}"/>
              </a:ext>
            </a:extLst>
          </p:cNvPr>
          <p:cNvSpPr>
            <a:spLocks noGrp="1"/>
          </p:cNvSpPr>
          <p:nvPr>
            <p:ph type="body" sz="quarter" idx="11"/>
          </p:nvPr>
        </p:nvSpPr>
        <p:spPr>
          <a:xfrm>
            <a:off x="299856" y="6415629"/>
            <a:ext cx="3277368" cy="269150"/>
          </a:xfrm>
        </p:spPr>
        <p:txBody>
          <a:bodyPr/>
          <a:lstStyle/>
          <a:p>
            <a:r>
              <a:rPr lang="en-GB" dirty="0">
                <a:hlinkClick r:id="rId7"/>
              </a:rPr>
              <a:t>http://www.visitengland.org/businessadvice</a:t>
            </a:r>
            <a:endParaRPr lang="en-GB" dirty="0"/>
          </a:p>
        </p:txBody>
      </p:sp>
      <p:pic>
        <p:nvPicPr>
          <p:cNvPr id="3" name="Picture Placeholder 2" descr="A landscape with fog and trees&#10;&#10;Description automatically generated">
            <a:extLst>
              <a:ext uri="{FF2B5EF4-FFF2-40B4-BE49-F238E27FC236}">
                <a16:creationId xmlns:a16="http://schemas.microsoft.com/office/drawing/2014/main" id="{BBB03FC0-C44B-469E-FFEA-66D0416769EA}"/>
              </a:ext>
            </a:extLst>
          </p:cNvPr>
          <p:cNvPicPr>
            <a:picLocks noGrp="1" noChangeAspect="1"/>
          </p:cNvPicPr>
          <p:nvPr>
            <p:ph type="pic" sz="quarter" idx="18"/>
          </p:nvPr>
        </p:nvPicPr>
        <p:blipFill>
          <a:blip r:embed="rId8" cstate="screen">
            <a:extLst>
              <a:ext uri="{28A0092B-C50C-407E-A947-70E740481C1C}">
                <a14:useLocalDpi xmlns:a14="http://schemas.microsoft.com/office/drawing/2010/main"/>
              </a:ext>
            </a:extLst>
          </a:blip>
          <a:srcRect/>
          <a:stretch>
            <a:fillRect/>
          </a:stretch>
        </p:blipFill>
        <p:spPr/>
      </p:pic>
      <p:sp>
        <p:nvSpPr>
          <p:cNvPr id="14" name="Text Placeholder 10">
            <a:extLst>
              <a:ext uri="{FF2B5EF4-FFF2-40B4-BE49-F238E27FC236}">
                <a16:creationId xmlns:a16="http://schemas.microsoft.com/office/drawing/2014/main" id="{267E0299-9AFD-4995-85D5-9EBB639B5C53}"/>
              </a:ext>
            </a:extLst>
          </p:cNvPr>
          <p:cNvSpPr txBox="1">
            <a:spLocks/>
          </p:cNvSpPr>
          <p:nvPr/>
        </p:nvSpPr>
        <p:spPr>
          <a:xfrm>
            <a:off x="6165409" y="6287588"/>
            <a:ext cx="6026589" cy="570411"/>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2000" b="1" dirty="0">
                <a:solidFill>
                  <a:schemeClr val="bg1">
                    <a:lumMod val="95000"/>
                  </a:schemeClr>
                </a:solidFill>
              </a:rPr>
              <a:t>The Quiet Site, Cumbria</a:t>
            </a:r>
            <a:br>
              <a:rPr lang="en-GB" dirty="0">
                <a:solidFill>
                  <a:schemeClr val="bg1">
                    <a:lumMod val="95000"/>
                  </a:schemeClr>
                </a:solidFill>
              </a:rPr>
            </a:br>
            <a:r>
              <a:rPr lang="en-GB" sz="1500" dirty="0">
                <a:solidFill>
                  <a:schemeClr val="bg1">
                    <a:lumMod val="95000"/>
                  </a:schemeClr>
                </a:solidFill>
              </a:rPr>
              <a:t>Camping, Glamping and Holiday Park of the Year, Gold Winner, 2023</a:t>
            </a:r>
          </a:p>
        </p:txBody>
      </p:sp>
      <p:pic>
        <p:nvPicPr>
          <p:cNvPr id="2" name="Picture 1" descr="A red flag with white text and a red face&#10;&#10;Description automatically generated">
            <a:extLst>
              <a:ext uri="{FF2B5EF4-FFF2-40B4-BE49-F238E27FC236}">
                <a16:creationId xmlns:a16="http://schemas.microsoft.com/office/drawing/2014/main" id="{CD35F584-8361-CBAF-C6A9-B1CFCBA08DD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28191" y="6345731"/>
            <a:ext cx="1137219" cy="504457"/>
          </a:xfrm>
          <a:prstGeom prst="rect">
            <a:avLst/>
          </a:prstGeom>
        </p:spPr>
      </p:pic>
    </p:spTree>
    <p:extLst>
      <p:ext uri="{BB962C8B-B14F-4D97-AF65-F5344CB8AC3E}">
        <p14:creationId xmlns:p14="http://schemas.microsoft.com/office/powerpoint/2010/main" val="403203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36383BE-84CA-408C-BC6E-4F86DF51868F}"/>
              </a:ext>
            </a:extLst>
          </p:cNvPr>
          <p:cNvSpPr>
            <a:spLocks noGrp="1"/>
          </p:cNvSpPr>
          <p:nvPr>
            <p:ph type="title"/>
          </p:nvPr>
        </p:nvSpPr>
        <p:spPr>
          <a:xfrm>
            <a:off x="883987" y="394571"/>
            <a:ext cx="5431751" cy="519829"/>
          </a:xfrm>
        </p:spPr>
        <p:txBody>
          <a:bodyPr>
            <a:normAutofit fontScale="90000"/>
          </a:bodyPr>
          <a:lstStyle/>
          <a:p>
            <a:r>
              <a:rPr lang="en-US" dirty="0"/>
              <a:t>Get international ready</a:t>
            </a:r>
            <a:endParaRPr lang="en-GB" dirty="0"/>
          </a:p>
        </p:txBody>
      </p:sp>
      <p:sp>
        <p:nvSpPr>
          <p:cNvPr id="12" name="Content Placeholder 11" descr="Content">
            <a:extLst>
              <a:ext uri="{FF2B5EF4-FFF2-40B4-BE49-F238E27FC236}">
                <a16:creationId xmlns:a16="http://schemas.microsoft.com/office/drawing/2014/main" id="{E2236BD1-0561-42E4-8A0A-F8654104DD64}"/>
              </a:ext>
            </a:extLst>
          </p:cNvPr>
          <p:cNvSpPr>
            <a:spLocks noGrp="1"/>
          </p:cNvSpPr>
          <p:nvPr>
            <p:ph sz="quarter" idx="19"/>
          </p:nvPr>
        </p:nvSpPr>
        <p:spPr>
          <a:xfrm>
            <a:off x="636570" y="1084966"/>
            <a:ext cx="6262495" cy="4979987"/>
          </a:xfrm>
        </p:spPr>
        <p:txBody>
          <a:bodyPr/>
          <a:lstStyle/>
          <a:p>
            <a:pPr marL="0" lvl="1" indent="0">
              <a:buNone/>
            </a:pPr>
            <a:r>
              <a:rPr lang="en-GB" sz="1800" b="1" dirty="0"/>
              <a:t>Would your business benefit from more visitors from overseas?</a:t>
            </a:r>
          </a:p>
          <a:p>
            <a:pPr lvl="1"/>
            <a:r>
              <a:rPr lang="en-GB" sz="1800" dirty="0"/>
              <a:t>Sign-up for the </a:t>
            </a:r>
            <a:r>
              <a:rPr lang="en-GB" sz="1800" b="1" dirty="0">
                <a:hlinkClick r:id="rId3"/>
              </a:rPr>
              <a:t>Taking England to the World</a:t>
            </a:r>
            <a:r>
              <a:rPr lang="en-GB" sz="1800" dirty="0"/>
              <a:t> course</a:t>
            </a:r>
          </a:p>
          <a:p>
            <a:pPr lvl="2">
              <a:buFont typeface="Wingdings" panose="05000000000000000000" pitchFamily="2" charset="2"/>
              <a:buChar char="Ø"/>
            </a:pPr>
            <a:r>
              <a:rPr lang="en-GB" sz="1800" b="1" dirty="0"/>
              <a:t>free</a:t>
            </a:r>
            <a:r>
              <a:rPr lang="en-GB" sz="1800" dirty="0"/>
              <a:t> course</a:t>
            </a:r>
          </a:p>
          <a:p>
            <a:pPr lvl="2">
              <a:buFont typeface="Wingdings" panose="05000000000000000000" pitchFamily="2" charset="2"/>
              <a:buChar char="Ø"/>
            </a:pPr>
            <a:r>
              <a:rPr lang="en-GB" sz="1800" dirty="0"/>
              <a:t>in-person </a:t>
            </a:r>
            <a:r>
              <a:rPr lang="en-GB" sz="1400" dirty="0"/>
              <a:t>(1 day) </a:t>
            </a:r>
            <a:r>
              <a:rPr lang="en-GB" sz="1800" dirty="0"/>
              <a:t>or virtual </a:t>
            </a:r>
            <a:r>
              <a:rPr lang="en-GB" sz="1400" dirty="0"/>
              <a:t>(3x 2hour sessions) </a:t>
            </a:r>
          </a:p>
          <a:p>
            <a:pPr lvl="2">
              <a:buFont typeface="Wingdings" panose="05000000000000000000" pitchFamily="2" charset="2"/>
              <a:buChar char="Ø"/>
            </a:pPr>
            <a:r>
              <a:rPr lang="en-GB" sz="1800" dirty="0"/>
              <a:t>created and delivered by industry experts</a:t>
            </a:r>
          </a:p>
          <a:p>
            <a:pPr lvl="2">
              <a:buFont typeface="Wingdings" panose="05000000000000000000" pitchFamily="2" charset="2"/>
              <a:buChar char="Ø"/>
            </a:pPr>
            <a:r>
              <a:rPr lang="en-GB" sz="1800" dirty="0"/>
              <a:t>skills to develop and promote your product in key markets</a:t>
            </a:r>
          </a:p>
          <a:p>
            <a:pPr lvl="2">
              <a:buFont typeface="Wingdings" panose="05000000000000000000" pitchFamily="2" charset="2"/>
              <a:buChar char="Ø"/>
            </a:pPr>
            <a:r>
              <a:rPr lang="en-GB" sz="1800" dirty="0"/>
              <a:t>includes all aspects of getting ready to work with the travel trade:</a:t>
            </a:r>
          </a:p>
          <a:p>
            <a:pPr lvl="3">
              <a:buFont typeface="Wingdings" panose="05000000000000000000" pitchFamily="2" charset="2"/>
              <a:buChar char="ü"/>
            </a:pPr>
            <a:r>
              <a:rPr lang="en-GB" sz="1800" dirty="0"/>
              <a:t>to attract new customers</a:t>
            </a:r>
          </a:p>
          <a:p>
            <a:pPr lvl="3">
              <a:buFont typeface="Wingdings" panose="05000000000000000000" pitchFamily="2" charset="2"/>
              <a:buChar char="ü"/>
            </a:pPr>
            <a:r>
              <a:rPr lang="en-GB" sz="1800" dirty="0"/>
              <a:t>overview of the key overseas markets to England </a:t>
            </a:r>
          </a:p>
          <a:p>
            <a:pPr lvl="3">
              <a:buFont typeface="Wingdings" panose="05000000000000000000" pitchFamily="2" charset="2"/>
              <a:buChar char="ü"/>
            </a:pPr>
            <a:r>
              <a:rPr lang="en-GB" sz="1800" dirty="0"/>
              <a:t>information on insights and research, marketing, product development, distribution and partnerships</a:t>
            </a:r>
          </a:p>
          <a:p>
            <a:pPr marL="533400" lvl="3" indent="0">
              <a:buNone/>
            </a:pPr>
            <a:endParaRPr lang="en-GB" sz="2000" dirty="0"/>
          </a:p>
          <a:p>
            <a:endParaRPr lang="en-GB" dirty="0"/>
          </a:p>
        </p:txBody>
      </p:sp>
      <p:sp>
        <p:nvSpPr>
          <p:cNvPr id="8" name="Text Placeholder 7" descr="Source text">
            <a:extLst>
              <a:ext uri="{FF2B5EF4-FFF2-40B4-BE49-F238E27FC236}">
                <a16:creationId xmlns:a16="http://schemas.microsoft.com/office/drawing/2014/main" id="{8B8B5BB3-75D6-423C-9CB6-D84C41D5B234}"/>
              </a:ext>
            </a:extLst>
          </p:cNvPr>
          <p:cNvSpPr>
            <a:spLocks noGrp="1"/>
          </p:cNvSpPr>
          <p:nvPr>
            <p:ph type="body" sz="quarter" idx="11"/>
          </p:nvPr>
        </p:nvSpPr>
        <p:spPr>
          <a:xfrm>
            <a:off x="842597" y="5646884"/>
            <a:ext cx="5839970" cy="252299"/>
          </a:xfrm>
        </p:spPr>
        <p:txBody>
          <a:bodyPr/>
          <a:lstStyle/>
          <a:p>
            <a:r>
              <a:rPr lang="en-GB" sz="1300" dirty="0">
                <a:hlinkClick r:id="rId3"/>
              </a:rPr>
              <a:t>https://www.visitbritain.org/taking-england-world-trade-education-programme</a:t>
            </a:r>
            <a:r>
              <a:rPr lang="en-GB" sz="1300" dirty="0"/>
              <a:t> </a:t>
            </a:r>
          </a:p>
        </p:txBody>
      </p:sp>
      <p:pic>
        <p:nvPicPr>
          <p:cNvPr id="3" name="Picture Placeholder 2" descr="A group of people sitting at tables outside a building&#10;&#10;Description automatically generated">
            <a:extLst>
              <a:ext uri="{FF2B5EF4-FFF2-40B4-BE49-F238E27FC236}">
                <a16:creationId xmlns:a16="http://schemas.microsoft.com/office/drawing/2014/main" id="{448697FF-A8BD-2E8E-E8FB-722D761246A3}"/>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7049395" y="-1598"/>
            <a:ext cx="5142603" cy="6858000"/>
          </a:xfrm>
        </p:spPr>
      </p:pic>
      <p:sp>
        <p:nvSpPr>
          <p:cNvPr id="10" name="Text Placeholder 10">
            <a:extLst>
              <a:ext uri="{FF2B5EF4-FFF2-40B4-BE49-F238E27FC236}">
                <a16:creationId xmlns:a16="http://schemas.microsoft.com/office/drawing/2014/main" id="{DCD3E363-B660-4EE8-8FBA-79564A4D475A}"/>
              </a:ext>
            </a:extLst>
          </p:cNvPr>
          <p:cNvSpPr txBox="1">
            <a:spLocks/>
          </p:cNvSpPr>
          <p:nvPr/>
        </p:nvSpPr>
        <p:spPr bwMode="auto">
          <a:xfrm>
            <a:off x="7049394" y="6162507"/>
            <a:ext cx="5142603" cy="693895"/>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GB" b="1" dirty="0">
                <a:solidFill>
                  <a:schemeClr val="bg1"/>
                </a:solidFill>
              </a:rPr>
              <a:t>St Luke’s Bombed Out Church C.I.C, Merseyside                 </a:t>
            </a:r>
          </a:p>
          <a:p>
            <a:pPr marL="0" indent="0" algn="r">
              <a:spcBef>
                <a:spcPts val="0"/>
              </a:spcBef>
              <a:buNone/>
            </a:pPr>
            <a:r>
              <a:rPr lang="en-GB" dirty="0">
                <a:solidFill>
                  <a:schemeClr val="bg1"/>
                </a:solidFill>
              </a:rPr>
              <a:t>© David Munn</a:t>
            </a:r>
            <a:br>
              <a:rPr lang="en-GB" dirty="0">
                <a:solidFill>
                  <a:schemeClr val="bg1"/>
                </a:solidFill>
              </a:rPr>
            </a:br>
            <a:r>
              <a:rPr lang="en-GB" dirty="0">
                <a:solidFill>
                  <a:schemeClr val="bg1"/>
                </a:solidFill>
              </a:rPr>
              <a:t>Resilience and Innovation Award, Gold, 2023</a:t>
            </a:r>
            <a:br>
              <a:rPr lang="en-GB" sz="1200" dirty="0">
                <a:solidFill>
                  <a:schemeClr val="bg1"/>
                </a:solidFill>
              </a:rPr>
            </a:br>
            <a:endParaRPr lang="en-GB" sz="1200" dirty="0">
              <a:solidFill>
                <a:schemeClr val="bg1"/>
              </a:solidFill>
            </a:endParaRPr>
          </a:p>
        </p:txBody>
      </p:sp>
      <p:pic>
        <p:nvPicPr>
          <p:cNvPr id="2" name="Picture 1" descr="A red flag with white text and a red face&#10;&#10;Description automatically generated">
            <a:extLst>
              <a:ext uri="{FF2B5EF4-FFF2-40B4-BE49-F238E27FC236}">
                <a16:creationId xmlns:a16="http://schemas.microsoft.com/office/drawing/2014/main" id="{AEB7E26F-1F3C-09C8-C589-F6D3B2E6CE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6708" y="6034572"/>
            <a:ext cx="1852687" cy="821830"/>
          </a:xfrm>
          <a:prstGeom prst="rect">
            <a:avLst/>
          </a:prstGeom>
        </p:spPr>
      </p:pic>
    </p:spTree>
    <p:extLst>
      <p:ext uri="{BB962C8B-B14F-4D97-AF65-F5344CB8AC3E}">
        <p14:creationId xmlns:p14="http://schemas.microsoft.com/office/powerpoint/2010/main" val="172476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holding a flag&#10;&#10;Description automatically generated">
            <a:extLst>
              <a:ext uri="{FF2B5EF4-FFF2-40B4-BE49-F238E27FC236}">
                <a16:creationId xmlns:a16="http://schemas.microsoft.com/office/drawing/2014/main" id="{D11D5106-61A7-2654-056C-DDB195D93B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5537" y="-7001"/>
            <a:ext cx="5732060" cy="6858000"/>
          </a:xfrm>
          <a:prstGeom prst="rect">
            <a:avLst/>
          </a:prstGeom>
        </p:spPr>
      </p:pic>
      <p:sp>
        <p:nvSpPr>
          <p:cNvPr id="2" name="Title 1">
            <a:extLst>
              <a:ext uri="{FF2B5EF4-FFF2-40B4-BE49-F238E27FC236}">
                <a16:creationId xmlns:a16="http://schemas.microsoft.com/office/drawing/2014/main" id="{9D894264-0BF1-45E6-8E81-A377C867EDD2}"/>
              </a:ext>
            </a:extLst>
          </p:cNvPr>
          <p:cNvSpPr>
            <a:spLocks noGrp="1"/>
          </p:cNvSpPr>
          <p:nvPr>
            <p:ph type="title"/>
          </p:nvPr>
        </p:nvSpPr>
        <p:spPr>
          <a:xfrm>
            <a:off x="683445" y="394571"/>
            <a:ext cx="6567959" cy="519829"/>
          </a:xfrm>
        </p:spPr>
        <p:txBody>
          <a:bodyPr>
            <a:normAutofit/>
          </a:bodyPr>
          <a:lstStyle/>
          <a:p>
            <a:r>
              <a:rPr lang="en-GB" sz="2700" dirty="0"/>
              <a:t>UK Tourism Business Support</a:t>
            </a:r>
          </a:p>
        </p:txBody>
      </p:sp>
      <p:sp>
        <p:nvSpPr>
          <p:cNvPr id="3" name="Content Placeholder 2">
            <a:extLst>
              <a:ext uri="{FF2B5EF4-FFF2-40B4-BE49-F238E27FC236}">
                <a16:creationId xmlns:a16="http://schemas.microsoft.com/office/drawing/2014/main" id="{53FF40B2-FBE8-436F-BD82-A6FBF5E97718}"/>
              </a:ext>
            </a:extLst>
          </p:cNvPr>
          <p:cNvSpPr>
            <a:spLocks noGrp="1"/>
          </p:cNvSpPr>
          <p:nvPr>
            <p:ph sz="quarter" idx="19"/>
          </p:nvPr>
        </p:nvSpPr>
        <p:spPr>
          <a:xfrm>
            <a:off x="367695" y="1460097"/>
            <a:ext cx="5949215" cy="4979987"/>
          </a:xfrm>
        </p:spPr>
        <p:txBody>
          <a:bodyPr/>
          <a:lstStyle/>
          <a:p>
            <a:r>
              <a:rPr lang="en-GB" sz="2000" dirty="0">
                <a:effectLst/>
                <a:latin typeface="Calibri" panose="020F0502020204030204" pitchFamily="34" charset="0"/>
                <a:ea typeface="Calibri" panose="020F0502020204030204" pitchFamily="34" charset="0"/>
              </a:rPr>
              <a:t>For UK tourism businesses outside of England, similar business support resources are available from the other national tourist boards:</a:t>
            </a:r>
            <a:br>
              <a:rPr lang="en-GB" sz="2000" dirty="0">
                <a:effectLst/>
                <a:latin typeface="Calibri" panose="020F0502020204030204" pitchFamily="34" charset="0"/>
                <a:ea typeface="Calibri" panose="020F0502020204030204" pitchFamily="34" charset="0"/>
              </a:rPr>
            </a:b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Northern Ireland </a:t>
            </a:r>
            <a:br>
              <a:rPr lang="en-GB" sz="2000" dirty="0">
                <a:effectLst/>
                <a:latin typeface="Calibri" panose="020F0502020204030204" pitchFamily="34" charset="0"/>
                <a:ea typeface="Times New Roman" panose="02020603050405020304" pitchFamily="18" charset="0"/>
              </a:rPr>
            </a:br>
            <a:r>
              <a:rPr lang="en-GB" sz="1800" u="sng" dirty="0">
                <a:solidFill>
                  <a:srgbClr val="0563C1"/>
                </a:solidFill>
                <a:effectLst/>
                <a:latin typeface="Calibri" panose="020F0502020204030204" pitchFamily="34" charset="0"/>
                <a:ea typeface="Times New Roman" panose="02020603050405020304" pitchFamily="18" charset="0"/>
                <a:hlinkClick r:id="rId4"/>
              </a:rPr>
              <a:t>https://www.tourismni.com/business-guidance/home/</a:t>
            </a:r>
            <a:br>
              <a:rPr lang="en-GB" sz="1800" u="sng" dirty="0">
                <a:solidFill>
                  <a:srgbClr val="0563C1"/>
                </a:solidFill>
                <a:effectLst/>
                <a:latin typeface="Calibri" panose="020F0502020204030204" pitchFamily="34" charset="0"/>
                <a:ea typeface="Times New Roman" panose="02020603050405020304" pitchFamily="18" charset="0"/>
              </a:rPr>
            </a:b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Scotland </a:t>
            </a:r>
            <a:br>
              <a:rPr lang="en-GB" sz="2000" dirty="0">
                <a:effectLst/>
                <a:latin typeface="Calibri" panose="020F0502020204030204" pitchFamily="34" charset="0"/>
                <a:ea typeface="Times New Roman" panose="02020603050405020304" pitchFamily="18" charset="0"/>
              </a:rPr>
            </a:br>
            <a:r>
              <a:rPr lang="en-GB" sz="1800" u="sng" dirty="0">
                <a:solidFill>
                  <a:srgbClr val="0563C1"/>
                </a:solidFill>
                <a:effectLst/>
                <a:latin typeface="Calibri" panose="020F0502020204030204" pitchFamily="34" charset="0"/>
                <a:ea typeface="Times New Roman" panose="02020603050405020304" pitchFamily="18" charset="0"/>
                <a:hlinkClick r:id="rId5"/>
              </a:rPr>
              <a:t>https://www.visitscotland.org/supporting-your-business</a:t>
            </a:r>
            <a:br>
              <a:rPr lang="en-GB" sz="2000" u="sng" dirty="0">
                <a:solidFill>
                  <a:srgbClr val="0563C1"/>
                </a:solidFill>
                <a:effectLst/>
                <a:latin typeface="Calibri" panose="020F0502020204030204" pitchFamily="34" charset="0"/>
                <a:ea typeface="Times New Roman" panose="02020603050405020304" pitchFamily="18" charset="0"/>
              </a:rPr>
            </a:b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Wales </a:t>
            </a:r>
            <a:br>
              <a:rPr lang="en-GB" sz="2000" dirty="0">
                <a:effectLst/>
                <a:latin typeface="Calibri" panose="020F0502020204030204" pitchFamily="34" charset="0"/>
                <a:ea typeface="Times New Roman" panose="02020603050405020304" pitchFamily="18" charset="0"/>
              </a:rPr>
            </a:br>
            <a:r>
              <a:rPr lang="en-GB" sz="1800" u="sng" dirty="0">
                <a:solidFill>
                  <a:srgbClr val="0563C1"/>
                </a:solidFill>
                <a:effectLst/>
                <a:latin typeface="Calibri" panose="020F0502020204030204" pitchFamily="34" charset="0"/>
                <a:ea typeface="Times New Roman" panose="02020603050405020304" pitchFamily="18" charset="0"/>
                <a:hlinkClick r:id="rId6"/>
              </a:rPr>
              <a:t>https://businesswales.gov.wales/tourism/</a:t>
            </a:r>
            <a:endParaRPr lang="en-GB" sz="1800" dirty="0"/>
          </a:p>
        </p:txBody>
      </p:sp>
      <p:sp>
        <p:nvSpPr>
          <p:cNvPr id="5" name="Text Placeholder 4">
            <a:extLst>
              <a:ext uri="{FF2B5EF4-FFF2-40B4-BE49-F238E27FC236}">
                <a16:creationId xmlns:a16="http://schemas.microsoft.com/office/drawing/2014/main" id="{22512750-E952-406B-B9F8-83D266001311}"/>
              </a:ext>
            </a:extLst>
          </p:cNvPr>
          <p:cNvSpPr>
            <a:spLocks noGrp="1"/>
          </p:cNvSpPr>
          <p:nvPr>
            <p:ph type="body" sz="quarter" idx="17"/>
          </p:nvPr>
        </p:nvSpPr>
        <p:spPr>
          <a:xfrm>
            <a:off x="6475537" y="6535738"/>
            <a:ext cx="5716464" cy="322262"/>
          </a:xfrm>
        </p:spPr>
        <p:txBody>
          <a:bodyPr/>
          <a:lstStyle/>
          <a:p>
            <a:r>
              <a:rPr lang="en-GB" b="0" i="0" dirty="0">
                <a:solidFill>
                  <a:srgbClr val="FFFFFF"/>
                </a:solidFill>
                <a:effectLst/>
                <a:latin typeface="Arial" panose="020B0604020202020204" pitchFamily="34" charset="0"/>
              </a:rPr>
              <a:t> © VisitBritain/Dan Smith</a:t>
            </a:r>
            <a:endParaRPr lang="en-GB" dirty="0"/>
          </a:p>
        </p:txBody>
      </p:sp>
      <p:sp>
        <p:nvSpPr>
          <p:cNvPr id="4" name="Content Placeholder 5">
            <a:extLst>
              <a:ext uri="{FF2B5EF4-FFF2-40B4-BE49-F238E27FC236}">
                <a16:creationId xmlns:a16="http://schemas.microsoft.com/office/drawing/2014/main" id="{389120C4-7DFC-ADCF-D6AA-BB943A671C09}"/>
              </a:ext>
            </a:extLst>
          </p:cNvPr>
          <p:cNvSpPr txBox="1">
            <a:spLocks/>
          </p:cNvSpPr>
          <p:nvPr/>
        </p:nvSpPr>
        <p:spPr>
          <a:xfrm>
            <a:off x="477622" y="1008193"/>
            <a:ext cx="6358165" cy="519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dirty="0"/>
          </a:p>
        </p:txBody>
      </p:sp>
      <p:pic>
        <p:nvPicPr>
          <p:cNvPr id="8" name="Picture 7" descr="A red flag with white text and a red face&#10;&#10;Description automatically generated">
            <a:extLst>
              <a:ext uri="{FF2B5EF4-FFF2-40B4-BE49-F238E27FC236}">
                <a16:creationId xmlns:a16="http://schemas.microsoft.com/office/drawing/2014/main" id="{FC05D467-A305-6464-1620-563C0E89D2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2850" y="6029169"/>
            <a:ext cx="1852687" cy="821830"/>
          </a:xfrm>
          <a:prstGeom prst="rect">
            <a:avLst/>
          </a:prstGeom>
        </p:spPr>
      </p:pic>
    </p:spTree>
    <p:extLst>
      <p:ext uri="{BB962C8B-B14F-4D97-AF65-F5344CB8AC3E}">
        <p14:creationId xmlns:p14="http://schemas.microsoft.com/office/powerpoint/2010/main" val="76594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36383BE-84CA-408C-BC6E-4F86DF51868F}"/>
              </a:ext>
            </a:extLst>
          </p:cNvPr>
          <p:cNvSpPr>
            <a:spLocks noGrp="1"/>
          </p:cNvSpPr>
          <p:nvPr>
            <p:ph type="title"/>
          </p:nvPr>
        </p:nvSpPr>
        <p:spPr>
          <a:xfrm>
            <a:off x="905254" y="394571"/>
            <a:ext cx="5260156" cy="519829"/>
          </a:xfrm>
        </p:spPr>
        <p:txBody>
          <a:bodyPr>
            <a:normAutofit fontScale="90000"/>
          </a:bodyPr>
          <a:lstStyle/>
          <a:p>
            <a:r>
              <a:rPr lang="en-US" dirty="0"/>
              <a:t>Improve your </a:t>
            </a:r>
            <a:r>
              <a:rPr lang="en-US" dirty="0" err="1"/>
              <a:t>bookability</a:t>
            </a:r>
            <a:endParaRPr lang="en-GB" dirty="0"/>
          </a:p>
        </p:txBody>
      </p:sp>
      <p:sp>
        <p:nvSpPr>
          <p:cNvPr id="12" name="Content Placeholder 11" descr="Content">
            <a:extLst>
              <a:ext uri="{FF2B5EF4-FFF2-40B4-BE49-F238E27FC236}">
                <a16:creationId xmlns:a16="http://schemas.microsoft.com/office/drawing/2014/main" id="{E2236BD1-0561-42E4-8A0A-F8654104DD64}"/>
              </a:ext>
            </a:extLst>
          </p:cNvPr>
          <p:cNvSpPr>
            <a:spLocks noGrp="1"/>
          </p:cNvSpPr>
          <p:nvPr>
            <p:ph sz="quarter" idx="19"/>
          </p:nvPr>
        </p:nvSpPr>
        <p:spPr>
          <a:xfrm>
            <a:off x="431063" y="1001486"/>
            <a:ext cx="6318079" cy="5127851"/>
          </a:xfrm>
        </p:spPr>
        <p:txBody>
          <a:bodyPr/>
          <a:lstStyle/>
          <a:p>
            <a:pPr>
              <a:spcAft>
                <a:spcPts val="0"/>
              </a:spcAft>
            </a:pPr>
            <a:r>
              <a:rPr lang="en-GB" sz="1400" b="1" dirty="0">
                <a:effectLst/>
                <a:ea typeface="Calibri" panose="020F0502020204030204" pitchFamily="34" charset="0"/>
              </a:rPr>
              <a:t>How about </a:t>
            </a:r>
            <a:r>
              <a:rPr lang="en-GB" sz="1400" b="1" u="sng" dirty="0">
                <a:solidFill>
                  <a:srgbClr val="0000FF"/>
                </a:solidFill>
                <a:effectLst/>
                <a:ea typeface="Calibri" panose="020F0502020204030204" pitchFamily="34" charset="0"/>
                <a:hlinkClick r:id="rId3"/>
              </a:rPr>
              <a:t>driving more sales with Tourism Exchange GB</a:t>
            </a:r>
            <a:r>
              <a:rPr lang="en-GB" sz="1400" b="1" dirty="0">
                <a:solidFill>
                  <a:srgbClr val="1E1541"/>
                </a:solidFill>
                <a:effectLst/>
                <a:ea typeface="Calibri" panose="020F0502020204030204" pitchFamily="34" charset="0"/>
              </a:rPr>
              <a:t> (TXGB)?</a:t>
            </a:r>
            <a:br>
              <a:rPr lang="en-GB" sz="1400" dirty="0">
                <a:effectLst/>
                <a:ea typeface="Calibri" panose="020F0502020204030204" pitchFamily="34" charset="0"/>
              </a:rPr>
            </a:br>
            <a:r>
              <a:rPr lang="en-GB" sz="600" dirty="0">
                <a:effectLst/>
                <a:ea typeface="Calibri" panose="020F0502020204030204" pitchFamily="34" charset="0"/>
              </a:rPr>
              <a:t> </a:t>
            </a:r>
          </a:p>
          <a:p>
            <a:pPr>
              <a:spcAft>
                <a:spcPts val="0"/>
              </a:spcAft>
            </a:pPr>
            <a:r>
              <a:rPr lang="en-GB" sz="1400" dirty="0">
                <a:effectLst/>
                <a:ea typeface="Calibri" panose="020F0502020204030204" pitchFamily="34" charset="0"/>
              </a:rPr>
              <a:t>TXGB is a digital platform that brings together tourism businesses to drive sales and boost productivity by connecting the market in a new and unique way. </a:t>
            </a:r>
          </a:p>
          <a:p>
            <a:pPr>
              <a:spcAft>
                <a:spcPts val="0"/>
              </a:spcAft>
            </a:pPr>
            <a:endParaRPr lang="en-GB" sz="600" dirty="0">
              <a:effectLst/>
              <a:ea typeface="Calibri" panose="020F0502020204030204" pitchFamily="34" charset="0"/>
            </a:endParaRPr>
          </a:p>
          <a:p>
            <a:pPr marL="285750" indent="-285750">
              <a:spcAft>
                <a:spcPts val="0"/>
              </a:spcAft>
              <a:buFont typeface="Arial" panose="020B0604020202020204" pitchFamily="34" charset="0"/>
              <a:buChar char="•"/>
            </a:pPr>
            <a:r>
              <a:rPr lang="en-GB" sz="1400" u="sng" dirty="0">
                <a:solidFill>
                  <a:srgbClr val="262459"/>
                </a:solidFill>
                <a:ea typeface="Calibri" panose="020F0502020204030204" pitchFamily="34" charset="0"/>
                <a:hlinkClick r:id="rId3"/>
              </a:rPr>
              <a:t>A</a:t>
            </a:r>
            <a:r>
              <a:rPr lang="en-GB" sz="1400" u="sng" dirty="0">
                <a:solidFill>
                  <a:srgbClr val="EA592E"/>
                </a:solidFill>
                <a:effectLst/>
                <a:ea typeface="Calibri" panose="020F0502020204030204" pitchFamily="34" charset="0"/>
                <a:hlinkClick r:id="rId3"/>
              </a:rPr>
              <a:t>ccommodation, attractions, experiences, tours and events</a:t>
            </a:r>
            <a:r>
              <a:rPr lang="en-GB" sz="1400" dirty="0">
                <a:solidFill>
                  <a:srgbClr val="262459"/>
                </a:solidFill>
                <a:effectLst/>
                <a:ea typeface="Calibri" panose="020F0502020204030204" pitchFamily="34" charset="0"/>
              </a:rPr>
              <a:t> can connect with TXGB to reach new customers through a broad range of distribution channels and unique campaigns, brought together in one platform</a:t>
            </a:r>
            <a:endParaRPr lang="en-GB" sz="1400" dirty="0">
              <a:solidFill>
                <a:srgbClr val="262459"/>
              </a:solidFill>
              <a:ea typeface="Calibri" panose="020F0502020204030204" pitchFamily="34" charset="0"/>
            </a:endParaRPr>
          </a:p>
          <a:p>
            <a:pPr marL="557213" lvl="1" indent="-285750">
              <a:spcAft>
                <a:spcPts val="0"/>
              </a:spcAft>
              <a:buFont typeface="Courier New" panose="02070309020205020404" pitchFamily="49" charset="0"/>
              <a:buChar char="o"/>
            </a:pPr>
            <a:r>
              <a:rPr lang="en-GB" sz="1400" dirty="0">
                <a:solidFill>
                  <a:srgbClr val="262459"/>
                </a:solidFill>
                <a:effectLst/>
                <a:ea typeface="Calibri" panose="020F0502020204030204" pitchFamily="34" charset="0"/>
              </a:rPr>
              <a:t>niche distributors </a:t>
            </a:r>
          </a:p>
          <a:p>
            <a:pPr marL="557213" lvl="1" indent="-285750">
              <a:spcAft>
                <a:spcPts val="0"/>
              </a:spcAft>
              <a:buFont typeface="Courier New" panose="02070309020205020404" pitchFamily="49" charset="0"/>
              <a:buChar char="o"/>
            </a:pPr>
            <a:r>
              <a:rPr lang="en-GB" sz="1400" dirty="0">
                <a:solidFill>
                  <a:srgbClr val="262459"/>
                </a:solidFill>
                <a:effectLst/>
                <a:ea typeface="Calibri" panose="020F0502020204030204" pitchFamily="34" charset="0"/>
              </a:rPr>
              <a:t>well-known global brands</a:t>
            </a:r>
          </a:p>
          <a:p>
            <a:pPr marL="557213" lvl="1" indent="-285750">
              <a:spcAft>
                <a:spcPts val="0"/>
              </a:spcAft>
              <a:buFont typeface="Courier New" panose="02070309020205020404" pitchFamily="49" charset="0"/>
              <a:buChar char="o"/>
            </a:pPr>
            <a:r>
              <a:rPr lang="en-GB" sz="1400" dirty="0">
                <a:solidFill>
                  <a:srgbClr val="262459"/>
                </a:solidFill>
                <a:effectLst/>
                <a:ea typeface="Calibri" panose="020F0502020204030204" pitchFamily="34" charset="0"/>
              </a:rPr>
              <a:t>over 100 regional and local destination websites</a:t>
            </a:r>
          </a:p>
          <a:p>
            <a:pPr marL="557213" lvl="1" indent="-285750">
              <a:spcAft>
                <a:spcPts val="0"/>
              </a:spcAft>
              <a:buFont typeface="Courier New" panose="02070309020205020404" pitchFamily="49" charset="0"/>
              <a:buChar char="o"/>
            </a:pPr>
            <a:endParaRPr lang="en-GB" sz="600" dirty="0">
              <a:solidFill>
                <a:srgbClr val="262459"/>
              </a:solidFill>
              <a:effectLst/>
              <a:ea typeface="Calibri" panose="020F0502020204030204" pitchFamily="34" charset="0"/>
            </a:endParaRPr>
          </a:p>
          <a:p>
            <a:pPr marL="285750" indent="-285750">
              <a:spcAft>
                <a:spcPts val="0"/>
              </a:spcAft>
              <a:buFont typeface="Arial" panose="020B0604020202020204" pitchFamily="34" charset="0"/>
              <a:buChar char="•"/>
            </a:pPr>
            <a:r>
              <a:rPr lang="en-GB" sz="1400" dirty="0">
                <a:solidFill>
                  <a:srgbClr val="262459"/>
                </a:solidFill>
                <a:effectLst/>
                <a:ea typeface="Calibri" panose="020F0502020204030204" pitchFamily="34" charset="0"/>
              </a:rPr>
              <a:t>Opt-in to as many distributors as you like</a:t>
            </a:r>
          </a:p>
          <a:p>
            <a:pPr marL="285750" indent="-285750">
              <a:spcAft>
                <a:spcPts val="0"/>
              </a:spcAft>
              <a:buFont typeface="Arial" panose="020B0604020202020204" pitchFamily="34" charset="0"/>
              <a:buChar char="•"/>
            </a:pPr>
            <a:endParaRPr lang="en-GB" sz="600" dirty="0">
              <a:solidFill>
                <a:srgbClr val="262459"/>
              </a:solidFill>
              <a:effectLst/>
              <a:ea typeface="Calibri" panose="020F0502020204030204" pitchFamily="34" charset="0"/>
            </a:endParaRPr>
          </a:p>
          <a:p>
            <a:pPr marL="285750" indent="-285750">
              <a:spcAft>
                <a:spcPts val="0"/>
              </a:spcAft>
              <a:buFont typeface="Arial" panose="020B0604020202020204" pitchFamily="34" charset="0"/>
              <a:buChar char="•"/>
            </a:pPr>
            <a:r>
              <a:rPr lang="en-GB" sz="1400" dirty="0">
                <a:solidFill>
                  <a:srgbClr val="262459"/>
                </a:solidFill>
                <a:ea typeface="Calibri" panose="020F0502020204030204" pitchFamily="34" charset="0"/>
              </a:rPr>
              <a:t>M</a:t>
            </a:r>
            <a:r>
              <a:rPr lang="en-GB" sz="1400" dirty="0">
                <a:solidFill>
                  <a:srgbClr val="262459"/>
                </a:solidFill>
                <a:effectLst/>
                <a:ea typeface="Calibri" panose="020F0502020204030204" pitchFamily="34" charset="0"/>
              </a:rPr>
              <a:t>ake updates whenever you wish</a:t>
            </a:r>
          </a:p>
          <a:p>
            <a:pPr marL="285750" indent="-285750">
              <a:spcAft>
                <a:spcPts val="0"/>
              </a:spcAft>
              <a:buFont typeface="Arial" panose="020B0604020202020204" pitchFamily="34" charset="0"/>
              <a:buChar char="•"/>
            </a:pPr>
            <a:endParaRPr lang="en-GB" sz="600" dirty="0">
              <a:solidFill>
                <a:srgbClr val="262459"/>
              </a:solidFill>
              <a:ea typeface="Calibri" panose="020F0502020204030204" pitchFamily="34" charset="0"/>
            </a:endParaRPr>
          </a:p>
          <a:p>
            <a:pPr marL="285750" indent="-285750">
              <a:spcAft>
                <a:spcPts val="0"/>
              </a:spcAft>
              <a:buFont typeface="Arial" panose="020B0604020202020204" pitchFamily="34" charset="0"/>
              <a:buChar char="•"/>
            </a:pPr>
            <a:r>
              <a:rPr lang="en-GB" sz="1400" dirty="0">
                <a:solidFill>
                  <a:srgbClr val="262459"/>
                </a:solidFill>
                <a:effectLst/>
                <a:ea typeface="Calibri" panose="020F0502020204030204" pitchFamily="34" charset="0"/>
              </a:rPr>
              <a:t>Connect your </a:t>
            </a:r>
            <a:r>
              <a:rPr lang="en-GB" sz="1400" u="sng" dirty="0">
                <a:solidFill>
                  <a:srgbClr val="0000FF"/>
                </a:solidFill>
                <a:effectLst/>
                <a:ea typeface="Calibri" panose="020F0502020204030204" pitchFamily="34" charset="0"/>
                <a:hlinkClick r:id="rId4"/>
              </a:rPr>
              <a:t>existing booking system</a:t>
            </a:r>
            <a:r>
              <a:rPr lang="en-GB" sz="1400" dirty="0">
                <a:solidFill>
                  <a:srgbClr val="262459"/>
                </a:solidFill>
                <a:effectLst/>
                <a:ea typeface="Calibri" panose="020F0502020204030204" pitchFamily="34" charset="0"/>
              </a:rPr>
              <a:t> </a:t>
            </a:r>
          </a:p>
          <a:p>
            <a:pPr marL="285750" indent="-285750">
              <a:spcAft>
                <a:spcPts val="0"/>
              </a:spcAft>
              <a:buFont typeface="Arial" panose="020B0604020202020204" pitchFamily="34" charset="0"/>
              <a:buChar char="•"/>
            </a:pPr>
            <a:endParaRPr lang="en-GB" sz="600" dirty="0">
              <a:solidFill>
                <a:srgbClr val="262459"/>
              </a:solidFill>
              <a:effectLst/>
              <a:ea typeface="Calibri" panose="020F0502020204030204" pitchFamily="34" charset="0"/>
            </a:endParaRPr>
          </a:p>
          <a:p>
            <a:pPr marL="285750" indent="-285750">
              <a:spcAft>
                <a:spcPts val="0"/>
              </a:spcAft>
              <a:buFont typeface="Arial" panose="020B0604020202020204" pitchFamily="34" charset="0"/>
              <a:buChar char="•"/>
            </a:pPr>
            <a:r>
              <a:rPr lang="en-GB" sz="1400" dirty="0">
                <a:solidFill>
                  <a:srgbClr val="262459"/>
                </a:solidFill>
                <a:ea typeface="Calibri" panose="020F0502020204030204" pitchFamily="34" charset="0"/>
              </a:rPr>
              <a:t>U</a:t>
            </a:r>
            <a:r>
              <a:rPr lang="en-GB" sz="1400" dirty="0">
                <a:solidFill>
                  <a:srgbClr val="262459"/>
                </a:solidFill>
                <a:effectLst/>
                <a:ea typeface="Calibri" panose="020F0502020204030204" pitchFamily="34" charset="0"/>
              </a:rPr>
              <a:t>se the TXGB free inventory loading tool </a:t>
            </a:r>
            <a:r>
              <a:rPr lang="en-GB" sz="1400" dirty="0" err="1">
                <a:solidFill>
                  <a:srgbClr val="262459"/>
                </a:solidFill>
                <a:effectLst/>
                <a:ea typeface="Calibri" panose="020F0502020204030204" pitchFamily="34" charset="0"/>
              </a:rPr>
              <a:t>TXLoad</a:t>
            </a:r>
            <a:r>
              <a:rPr lang="en-GB" sz="1400" dirty="0">
                <a:solidFill>
                  <a:srgbClr val="262459"/>
                </a:solidFill>
                <a:effectLst/>
                <a:ea typeface="Calibri" panose="020F0502020204030204" pitchFamily="34" charset="0"/>
              </a:rPr>
              <a:t>, to share live availability and prices across your chosen sales channels</a:t>
            </a:r>
          </a:p>
          <a:p>
            <a:pPr marL="285750" indent="-285750">
              <a:spcAft>
                <a:spcPts val="0"/>
              </a:spcAft>
              <a:buFont typeface="Arial" panose="020B0604020202020204" pitchFamily="34" charset="0"/>
              <a:buChar char="•"/>
            </a:pPr>
            <a:endParaRPr lang="en-GB" sz="600" dirty="0">
              <a:solidFill>
                <a:srgbClr val="262459"/>
              </a:solidFill>
              <a:ea typeface="Calibri" panose="020F0502020204030204" pitchFamily="34" charset="0"/>
            </a:endParaRPr>
          </a:p>
          <a:p>
            <a:pPr marL="285750" indent="-285750">
              <a:spcAft>
                <a:spcPts val="0"/>
              </a:spcAft>
              <a:buFont typeface="Arial" panose="020B0604020202020204" pitchFamily="34" charset="0"/>
              <a:buChar char="•"/>
            </a:pPr>
            <a:r>
              <a:rPr lang="en-GB" sz="1400" dirty="0">
                <a:ea typeface="Calibri" panose="020F0502020204030204" pitchFamily="34" charset="0"/>
              </a:rPr>
              <a:t>Use </a:t>
            </a:r>
            <a:r>
              <a:rPr lang="en-GB" sz="1400" u="sng" dirty="0" err="1">
                <a:solidFill>
                  <a:srgbClr val="0000FF"/>
                </a:solidFill>
                <a:effectLst/>
                <a:ea typeface="Calibri" panose="020F0502020204030204" pitchFamily="34" charset="0"/>
                <a:hlinkClick r:id="rId5"/>
              </a:rPr>
              <a:t>TXLoad</a:t>
            </a:r>
            <a:r>
              <a:rPr lang="en-GB" sz="1400" dirty="0">
                <a:effectLst/>
                <a:ea typeface="Calibri" panose="020F0502020204030204" pitchFamily="34" charset="0"/>
              </a:rPr>
              <a:t> </a:t>
            </a:r>
            <a:r>
              <a:rPr lang="en-GB" sz="1400" dirty="0">
                <a:ea typeface="Calibri" panose="020F0502020204030204" pitchFamily="34" charset="0"/>
              </a:rPr>
              <a:t>i</a:t>
            </a:r>
            <a:r>
              <a:rPr lang="en-GB" sz="1400" dirty="0">
                <a:effectLst/>
                <a:ea typeface="Calibri" panose="020F0502020204030204" pitchFamily="34" charset="0"/>
              </a:rPr>
              <a:t>f you are not yet bookable online </a:t>
            </a:r>
            <a:r>
              <a:rPr lang="en-GB" sz="1100" dirty="0">
                <a:effectLst/>
                <a:ea typeface="Calibri" panose="020F0502020204030204" pitchFamily="34" charset="0"/>
              </a:rPr>
              <a:t>– it’</a:t>
            </a:r>
            <a:r>
              <a:rPr lang="en-GB" sz="1100" dirty="0">
                <a:solidFill>
                  <a:srgbClr val="262459"/>
                </a:solidFill>
                <a:effectLst/>
                <a:ea typeface="Calibri" panose="020F0502020204030204" pitchFamily="34" charset="0"/>
              </a:rPr>
              <a:t>s a free inventory loading tool that enables you to drive bookings via your own website or social profiles and opt-in to multiple sales channels</a:t>
            </a:r>
          </a:p>
          <a:p>
            <a:pPr marL="285750" indent="-285750">
              <a:spcAft>
                <a:spcPts val="0"/>
              </a:spcAft>
              <a:buFont typeface="Arial" panose="020B0604020202020204" pitchFamily="34" charset="0"/>
              <a:buChar char="•"/>
            </a:pPr>
            <a:endParaRPr lang="en-GB" sz="600" dirty="0">
              <a:solidFill>
                <a:srgbClr val="262459"/>
              </a:solidFill>
              <a:effectLst/>
              <a:ea typeface="Calibri" panose="020F0502020204030204" pitchFamily="34" charset="0"/>
            </a:endParaRPr>
          </a:p>
          <a:p>
            <a:pPr marL="285750" indent="-285750">
              <a:spcAft>
                <a:spcPts val="0"/>
              </a:spcAft>
              <a:buFont typeface="Arial" panose="020B0604020202020204" pitchFamily="34" charset="0"/>
              <a:buChar char="•"/>
            </a:pPr>
            <a:r>
              <a:rPr lang="en-GB" sz="1400" dirty="0">
                <a:effectLst/>
                <a:ea typeface="Calibri" panose="020F0502020204030204" pitchFamily="34" charset="0"/>
              </a:rPr>
              <a:t>No setup costs, monthly fees or support charges - pay only when you take a booking</a:t>
            </a:r>
            <a:r>
              <a:rPr lang="en-GB" sz="1100" dirty="0">
                <a:effectLst/>
                <a:ea typeface="Calibri" panose="020F0502020204030204" pitchFamily="34" charset="0"/>
              </a:rPr>
              <a:t> (</a:t>
            </a:r>
            <a:r>
              <a:rPr lang="en-GB" sz="1100" u="sng" dirty="0">
                <a:solidFill>
                  <a:srgbClr val="0000FF"/>
                </a:solidFill>
                <a:effectLst/>
                <a:ea typeface="Calibri" panose="020F0502020204030204" pitchFamily="34" charset="0"/>
                <a:hlinkClick r:id="rId6"/>
              </a:rPr>
              <a:t>Pay</a:t>
            </a:r>
            <a:r>
              <a:rPr lang="en-GB" sz="1100" dirty="0">
                <a:solidFill>
                  <a:srgbClr val="262459"/>
                </a:solidFill>
                <a:effectLst/>
                <a:ea typeface="Calibri" panose="020F0502020204030204" pitchFamily="34" charset="0"/>
              </a:rPr>
              <a:t> a TXGB booking fee of 2.5% + VAT, plus the commission of your chosen sales channels (opt-in to as many as you wish)</a:t>
            </a:r>
            <a:endParaRPr lang="en-GB" sz="1100" dirty="0">
              <a:solidFill>
                <a:srgbClr val="262459"/>
              </a:solidFill>
              <a:ea typeface="Calibri" panose="020F0502020204030204" pitchFamily="34" charset="0"/>
            </a:endParaRPr>
          </a:p>
          <a:p>
            <a:pPr>
              <a:spcAft>
                <a:spcPts val="0"/>
              </a:spcAft>
            </a:pPr>
            <a:endParaRPr lang="en-GB" sz="600" dirty="0">
              <a:effectLst/>
              <a:ea typeface="Calibri" panose="020F0502020204030204" pitchFamily="34" charset="0"/>
            </a:endParaRPr>
          </a:p>
          <a:p>
            <a:pPr>
              <a:spcAft>
                <a:spcPts val="0"/>
              </a:spcAft>
            </a:pPr>
            <a:r>
              <a:rPr lang="en-GB" sz="1400" b="1" dirty="0">
                <a:ea typeface="Calibri" panose="020F0502020204030204" pitchFamily="34" charset="0"/>
                <a:hlinkClick r:id="rId7"/>
              </a:rPr>
              <a:t>Start your connection </a:t>
            </a:r>
            <a:br>
              <a:rPr lang="en-GB" sz="1400" dirty="0">
                <a:effectLst/>
                <a:ea typeface="Calibri" panose="020F0502020204030204" pitchFamily="34" charset="0"/>
              </a:rPr>
            </a:br>
            <a:endParaRPr lang="en-GB" sz="1200" dirty="0"/>
          </a:p>
        </p:txBody>
      </p:sp>
      <p:pic>
        <p:nvPicPr>
          <p:cNvPr id="7" name="Picture Placeholder 2" descr="A boat on the water&#10;&#10;Description automatically generated">
            <a:extLst>
              <a:ext uri="{FF2B5EF4-FFF2-40B4-BE49-F238E27FC236}">
                <a16:creationId xmlns:a16="http://schemas.microsoft.com/office/drawing/2014/main" id="{08647BB1-2555-15E8-0692-9683B063B43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59671" y="0"/>
            <a:ext cx="5332329" cy="6858000"/>
          </a:xfrm>
          <a:prstGeom prst="rect">
            <a:avLst/>
          </a:prstGeom>
        </p:spPr>
      </p:pic>
      <p:sp>
        <p:nvSpPr>
          <p:cNvPr id="8" name="Text Placeholder 10">
            <a:extLst>
              <a:ext uri="{FF2B5EF4-FFF2-40B4-BE49-F238E27FC236}">
                <a16:creationId xmlns:a16="http://schemas.microsoft.com/office/drawing/2014/main" id="{2C198648-DFC0-14C9-25BE-D74E61F0C554}"/>
              </a:ext>
            </a:extLst>
          </p:cNvPr>
          <p:cNvSpPr txBox="1">
            <a:spLocks/>
          </p:cNvSpPr>
          <p:nvPr/>
        </p:nvSpPr>
        <p:spPr bwMode="auto">
          <a:xfrm>
            <a:off x="6859671" y="6012444"/>
            <a:ext cx="5332329" cy="845556"/>
          </a:xfrm>
          <a:prstGeom prst="rect">
            <a:avLst/>
          </a:prstGeom>
          <a:solidFill>
            <a:schemeClr val="accent1"/>
          </a:solidFill>
        </p:spPr>
        <p:txBody>
          <a:bodyPr t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endParaRPr lang="en-GB" sz="800" b="1" dirty="0">
              <a:solidFill>
                <a:schemeClr val="bg1"/>
              </a:solidFill>
            </a:endParaRPr>
          </a:p>
          <a:p>
            <a:pPr marL="0" indent="0" algn="r">
              <a:spcBef>
                <a:spcPts val="0"/>
              </a:spcBef>
              <a:buNone/>
            </a:pPr>
            <a:r>
              <a:rPr lang="en-GB" b="1" dirty="0">
                <a:solidFill>
                  <a:schemeClr val="bg1"/>
                </a:solidFill>
              </a:rPr>
              <a:t>Serenity </a:t>
            </a:r>
            <a:r>
              <a:rPr lang="en-GB" b="1" dirty="0" err="1">
                <a:solidFill>
                  <a:schemeClr val="bg1"/>
                </a:solidFill>
              </a:rPr>
              <a:t>Farne</a:t>
            </a:r>
            <a:r>
              <a:rPr lang="en-GB" b="1" dirty="0">
                <a:solidFill>
                  <a:schemeClr val="bg1"/>
                </a:solidFill>
              </a:rPr>
              <a:t> Island Boat Tours, Northumberland   </a:t>
            </a:r>
            <a:r>
              <a:rPr lang="en-GB" dirty="0">
                <a:solidFill>
                  <a:schemeClr val="bg1"/>
                </a:solidFill>
              </a:rPr>
              <a:t>© Andrew Douglas</a:t>
            </a:r>
            <a:br>
              <a:rPr lang="en-GB" dirty="0">
                <a:solidFill>
                  <a:schemeClr val="bg1"/>
                </a:solidFill>
              </a:rPr>
            </a:br>
            <a:r>
              <a:rPr lang="en-GB" dirty="0">
                <a:solidFill>
                  <a:schemeClr val="bg1"/>
                </a:solidFill>
              </a:rPr>
              <a:t>Experience of the Year, Gold Winner, 2023</a:t>
            </a:r>
          </a:p>
        </p:txBody>
      </p:sp>
      <p:sp>
        <p:nvSpPr>
          <p:cNvPr id="2" name="Text Placeholder 7" descr="Source text">
            <a:extLst>
              <a:ext uri="{FF2B5EF4-FFF2-40B4-BE49-F238E27FC236}">
                <a16:creationId xmlns:a16="http://schemas.microsoft.com/office/drawing/2014/main" id="{7A98A1DC-BBCE-90B8-A651-D534C6544FE8}"/>
              </a:ext>
            </a:extLst>
          </p:cNvPr>
          <p:cNvSpPr txBox="1">
            <a:spLocks/>
          </p:cNvSpPr>
          <p:nvPr/>
        </p:nvSpPr>
        <p:spPr>
          <a:xfrm>
            <a:off x="431063" y="6432480"/>
            <a:ext cx="5839970" cy="252299"/>
          </a:xfrm>
          <a:prstGeom prst="rect">
            <a:avLst/>
          </a:prstGeom>
        </p:spPr>
        <p:txBody>
          <a:bodyPr tIns="0" bIns="0" anchor="b"/>
          <a:lstStyle>
            <a:lvl1pPr marL="0" indent="0" algn="l" defTabSz="914400" rtl="0" eaLnBrk="1" latinLnBrk="0" hangingPunct="1">
              <a:lnSpc>
                <a:spcPct val="90000"/>
              </a:lnSpc>
              <a:spcBef>
                <a:spcPts val="1000"/>
              </a:spcBef>
              <a:buFont typeface="Arial" panose="020B0604020202020204" pitchFamily="34" charset="0"/>
              <a:buNone/>
              <a:defRPr lang="en-US" sz="12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u="sng" dirty="0">
                <a:solidFill>
                  <a:srgbClr val="EA592E"/>
                </a:solidFill>
                <a:effectLst/>
                <a:ea typeface="Calibri" panose="020F0502020204030204" pitchFamily="34" charset="0"/>
                <a:hlinkClick r:id="rId9"/>
              </a:rPr>
              <a:t>www.txgb.co.uk</a:t>
            </a:r>
            <a:r>
              <a:rPr lang="en-GB" sz="1400" dirty="0">
                <a:solidFill>
                  <a:srgbClr val="262459"/>
                </a:solidFill>
                <a:effectLst/>
                <a:ea typeface="Calibri" panose="020F0502020204030204" pitchFamily="34" charset="0"/>
              </a:rPr>
              <a:t> </a:t>
            </a:r>
            <a:endParaRPr lang="en-GB" sz="1400" dirty="0"/>
          </a:p>
        </p:txBody>
      </p:sp>
      <p:pic>
        <p:nvPicPr>
          <p:cNvPr id="3" name="Picture 2" descr="A red flag with white text and a red face&#10;&#10;Description automatically generated">
            <a:extLst>
              <a:ext uri="{FF2B5EF4-FFF2-40B4-BE49-F238E27FC236}">
                <a16:creationId xmlns:a16="http://schemas.microsoft.com/office/drawing/2014/main" id="{6602BC51-31AF-2A27-4891-9A420BF7BAF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79219" y="6068975"/>
            <a:ext cx="1780452" cy="789787"/>
          </a:xfrm>
          <a:prstGeom prst="rect">
            <a:avLst/>
          </a:prstGeom>
        </p:spPr>
      </p:pic>
    </p:spTree>
    <p:extLst>
      <p:ext uri="{BB962C8B-B14F-4D97-AF65-F5344CB8AC3E}">
        <p14:creationId xmlns:p14="http://schemas.microsoft.com/office/powerpoint/2010/main" val="2873188958"/>
      </p:ext>
    </p:extLst>
  </p:cSld>
  <p:clrMapOvr>
    <a:masterClrMapping/>
  </p:clrMapOvr>
</p:sld>
</file>

<file path=ppt/theme/theme1.xml><?xml version="1.0" encoding="utf-8"?>
<a:theme xmlns:a="http://schemas.openxmlformats.org/drawingml/2006/main" name="Custom Design">
  <a:themeElements>
    <a:clrScheme name="VB Colors">
      <a:dk1>
        <a:srgbClr val="000000"/>
      </a:dk1>
      <a:lt1>
        <a:srgbClr val="FFFFFF"/>
      </a:lt1>
      <a:dk2>
        <a:srgbClr val="44546A"/>
      </a:dk2>
      <a:lt2>
        <a:srgbClr val="E7E6E6"/>
      </a:lt2>
      <a:accent1>
        <a:srgbClr val="1E1541"/>
      </a:accent1>
      <a:accent2>
        <a:srgbClr val="E41F18"/>
      </a:accent2>
      <a:accent3>
        <a:srgbClr val="528A46"/>
      </a:accent3>
      <a:accent4>
        <a:srgbClr val="F9B236"/>
      </a:accent4>
      <a:accent5>
        <a:srgbClr val="117EAC"/>
      </a:accent5>
      <a:accent6>
        <a:srgbClr val="B5DDF7"/>
      </a:accent6>
      <a:hlink>
        <a:srgbClr val="EA592E"/>
      </a:hlink>
      <a:folHlink>
        <a:srgbClr val="5032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9715</TotalTime>
  <Words>2142</Words>
  <Application>Microsoft Office PowerPoint</Application>
  <PresentationFormat>Widescreen</PresentationFormat>
  <Paragraphs>237</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Courier New</vt:lpstr>
      <vt:lpstr>Symbol</vt:lpstr>
      <vt:lpstr>Wingdings</vt:lpstr>
      <vt:lpstr>Custom Design</vt:lpstr>
      <vt:lpstr>Tourism Business Development Opportunities with VisitEngland &amp; VisitBritain</vt:lpstr>
      <vt:lpstr>Introduction</vt:lpstr>
      <vt:lpstr>Keep up to date</vt:lpstr>
      <vt:lpstr>VisitEngland’s Business Advice Hub</vt:lpstr>
      <vt:lpstr>Useful Tools</vt:lpstr>
      <vt:lpstr>Develop your business</vt:lpstr>
      <vt:lpstr>Get international ready</vt:lpstr>
      <vt:lpstr>UK Tourism Business Support</vt:lpstr>
      <vt:lpstr>Improve your bookability</vt:lpstr>
      <vt:lpstr>Improve your bookability (2)</vt:lpstr>
      <vt:lpstr>Market insights &amp; market webinars</vt:lpstr>
      <vt:lpstr>Create your network</vt:lpstr>
      <vt:lpstr>Travel trade events</vt:lpstr>
      <vt:lpstr>International VisitBritain teams</vt:lpstr>
      <vt:lpstr>Keep in touch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VisitBritain</dc:creator>
  <cp:keywords/>
  <dc:description/>
  <cp:lastModifiedBy>Vicky Parr</cp:lastModifiedBy>
  <cp:revision>577</cp:revision>
  <cp:lastPrinted>2019-08-02T15:21:43Z</cp:lastPrinted>
  <dcterms:created xsi:type="dcterms:W3CDTF">2019-07-29T08:45:44Z</dcterms:created>
  <dcterms:modified xsi:type="dcterms:W3CDTF">2023-09-01T14:42:42Z</dcterms:modified>
  <cp:category/>
</cp:coreProperties>
</file>